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6" r:id="rId2"/>
    <p:sldId id="268" r:id="rId3"/>
    <p:sldId id="287" r:id="rId4"/>
    <p:sldId id="274" r:id="rId5"/>
    <p:sldId id="275" r:id="rId6"/>
    <p:sldId id="292" r:id="rId7"/>
    <p:sldId id="284" r:id="rId8"/>
    <p:sldId id="279" r:id="rId9"/>
    <p:sldId id="288" r:id="rId10"/>
    <p:sldId id="290" r:id="rId11"/>
    <p:sldId id="291" r:id="rId12"/>
    <p:sldId id="289" r:id="rId13"/>
    <p:sldId id="270" r:id="rId1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5F76F-7D92-4BE5-A7B7-9DBBEEA4BB0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0A12AE9-C3F0-4583-8C31-4EDF31CD760F}">
      <dgm:prSet phldrT="[Text]" custT="1"/>
      <dgm:spPr>
        <a:ln>
          <a:solidFill>
            <a:schemeClr val="accent4">
              <a:lumMod val="75000"/>
            </a:schemeClr>
          </a:solidFill>
        </a:ln>
      </dgm:spPr>
      <dgm:t>
        <a:bodyPr/>
        <a:lstStyle/>
        <a:p>
          <a:r>
            <a:rPr lang="en-US" sz="1600" dirty="0">
              <a:latin typeface="+mn-lt"/>
            </a:rPr>
            <a:t>SwISTEM Resource Center</a:t>
          </a:r>
        </a:p>
      </dgm:t>
    </dgm:pt>
    <dgm:pt modelId="{6F27C084-910B-4A56-B3B9-D0B4559FA4CB}" type="parTrans" cxnId="{3A689037-D15D-4DC8-8286-603896F66487}">
      <dgm:prSet/>
      <dgm:spPr/>
      <dgm:t>
        <a:bodyPr/>
        <a:lstStyle/>
        <a:p>
          <a:endParaRPr lang="en-US"/>
        </a:p>
      </dgm:t>
    </dgm:pt>
    <dgm:pt modelId="{60BA8DEB-2530-444E-997D-8CE653C7D677}" type="sibTrans" cxnId="{3A689037-D15D-4DC8-8286-603896F66487}">
      <dgm:prSet/>
      <dgm:spPr/>
      <dgm:t>
        <a:bodyPr/>
        <a:lstStyle/>
        <a:p>
          <a:endParaRPr lang="en-US"/>
        </a:p>
      </dgm:t>
    </dgm:pt>
    <dgm:pt modelId="{CF1AC109-91E4-4502-B41C-5BDC7D7F8A0D}">
      <dgm:prSet phldrT="[Text]" custT="1"/>
      <dgm:spPr/>
      <dgm:t>
        <a:bodyPr/>
        <a:lstStyle/>
        <a:p>
          <a:r>
            <a:rPr lang="en-US" sz="1600" dirty="0">
              <a:latin typeface="+mn-lt"/>
            </a:rPr>
            <a:t>Outreach Activities</a:t>
          </a:r>
        </a:p>
      </dgm:t>
    </dgm:pt>
    <dgm:pt modelId="{7FAEABE8-5186-4A13-90E5-18656DB0D41E}" type="parTrans" cxnId="{AD8DB9E6-2A69-47A3-A8DC-6779F625EEB5}">
      <dgm:prSet/>
      <dgm:spPr/>
      <dgm:t>
        <a:bodyPr/>
        <a:lstStyle/>
        <a:p>
          <a:endParaRPr lang="en-US"/>
        </a:p>
      </dgm:t>
    </dgm:pt>
    <dgm:pt modelId="{2346E637-D1B6-4581-8D6E-D9870EF0348A}" type="sibTrans" cxnId="{AD8DB9E6-2A69-47A3-A8DC-6779F625EEB5}">
      <dgm:prSet/>
      <dgm:spPr/>
      <dgm:t>
        <a:bodyPr/>
        <a:lstStyle/>
        <a:p>
          <a:endParaRPr lang="en-US"/>
        </a:p>
      </dgm:t>
    </dgm:pt>
    <dgm:pt modelId="{B5124CE2-7797-4C98-A76C-D3ECB3702509}">
      <dgm:prSet phldrT="[Text]" custT="1"/>
      <dgm:spPr/>
      <dgm:t>
        <a:bodyPr/>
        <a:lstStyle/>
        <a:p>
          <a:r>
            <a:rPr lang="en-US" sz="1400" dirty="0">
              <a:latin typeface="+mn-lt"/>
            </a:rPr>
            <a:t>Tri-State Science and Engineering Fair</a:t>
          </a:r>
        </a:p>
      </dgm:t>
    </dgm:pt>
    <dgm:pt modelId="{BF3081C7-F9EC-4BBE-AE1C-822FB424E8E0}" type="parTrans" cxnId="{DC3AE0EB-D0A3-4D51-BB20-0582480C7E29}">
      <dgm:prSet/>
      <dgm:spPr/>
      <dgm:t>
        <a:bodyPr/>
        <a:lstStyle/>
        <a:p>
          <a:endParaRPr lang="en-US"/>
        </a:p>
      </dgm:t>
    </dgm:pt>
    <dgm:pt modelId="{05492A18-1688-4C19-B9B6-848F31130225}" type="sibTrans" cxnId="{DC3AE0EB-D0A3-4D51-BB20-0582480C7E29}">
      <dgm:prSet/>
      <dgm:spPr/>
      <dgm:t>
        <a:bodyPr/>
        <a:lstStyle/>
        <a:p>
          <a:endParaRPr lang="en-US"/>
        </a:p>
      </dgm:t>
    </dgm:pt>
    <dgm:pt modelId="{6BF0F0B4-5A4B-45C4-8F80-7BADFDB19866}">
      <dgm:prSet phldrT="[Text]" custT="1"/>
      <dgm:spPr/>
      <dgm:t>
        <a:bodyPr/>
        <a:lstStyle/>
        <a:p>
          <a:r>
            <a:rPr lang="en-US" sz="1600" dirty="0">
              <a:latin typeface="+mn-lt"/>
            </a:rPr>
            <a:t>First Lego League</a:t>
          </a:r>
        </a:p>
      </dgm:t>
    </dgm:pt>
    <dgm:pt modelId="{BC5BA0E3-7E41-4F22-B41C-C7A179C75161}" type="parTrans" cxnId="{6952CC5F-20BB-4A1E-8272-900BA7C554FD}">
      <dgm:prSet/>
      <dgm:spPr/>
      <dgm:t>
        <a:bodyPr/>
        <a:lstStyle/>
        <a:p>
          <a:endParaRPr lang="en-US"/>
        </a:p>
      </dgm:t>
    </dgm:pt>
    <dgm:pt modelId="{A034012A-2DDB-45C8-B44B-CB5896A68408}" type="sibTrans" cxnId="{6952CC5F-20BB-4A1E-8272-900BA7C554FD}">
      <dgm:prSet/>
      <dgm:spPr/>
      <dgm:t>
        <a:bodyPr/>
        <a:lstStyle/>
        <a:p>
          <a:endParaRPr lang="en-US"/>
        </a:p>
      </dgm:t>
    </dgm:pt>
    <dgm:pt modelId="{1E60FDA8-B0C4-4A37-9741-8744AF02AA7D}">
      <dgm:prSet phldrT="[Text]" custT="1"/>
      <dgm:spPr>
        <a:ln>
          <a:solidFill>
            <a:srgbClr val="92D050"/>
          </a:solidFill>
        </a:ln>
      </dgm:spPr>
      <dgm:t>
        <a:bodyPr/>
        <a:lstStyle/>
        <a:p>
          <a:r>
            <a:rPr lang="en-US" sz="1600" dirty="0">
              <a:latin typeface="+mn-lt"/>
            </a:rPr>
            <a:t>Teacher Professional Development</a:t>
          </a:r>
        </a:p>
      </dgm:t>
    </dgm:pt>
    <dgm:pt modelId="{D065F682-1729-4C3B-9E98-8DEA10F8588F}" type="parTrans" cxnId="{4F4D0BDE-F47B-41A5-8DCC-250DE9462533}">
      <dgm:prSet/>
      <dgm:spPr/>
      <dgm:t>
        <a:bodyPr/>
        <a:lstStyle/>
        <a:p>
          <a:endParaRPr lang="en-US"/>
        </a:p>
      </dgm:t>
    </dgm:pt>
    <dgm:pt modelId="{EC3838A7-C9C6-481F-AA47-82BDFA0257EC}" type="sibTrans" cxnId="{4F4D0BDE-F47B-41A5-8DCC-250DE9462533}">
      <dgm:prSet/>
      <dgm:spPr/>
      <dgm:t>
        <a:bodyPr/>
        <a:lstStyle/>
        <a:p>
          <a:endParaRPr lang="en-US"/>
        </a:p>
      </dgm:t>
    </dgm:pt>
    <dgm:pt modelId="{8B8C88F9-4F57-4151-BAB4-6D4B01DBC3D1}">
      <dgm:prSet phldrT="[Text]" custT="1"/>
      <dgm:spPr>
        <a:ln>
          <a:solidFill>
            <a:srgbClr val="FFC000"/>
          </a:solidFill>
        </a:ln>
      </dgm:spPr>
      <dgm:t>
        <a:bodyPr/>
        <a:lstStyle/>
        <a:p>
          <a:r>
            <a:rPr lang="en-US" sz="1600" dirty="0">
              <a:latin typeface="+mn-lt"/>
            </a:rPr>
            <a:t>Equipment Lending Service</a:t>
          </a:r>
        </a:p>
      </dgm:t>
    </dgm:pt>
    <dgm:pt modelId="{299442E2-CB7F-408D-BA47-FE903F7E004B}" type="parTrans" cxnId="{4DF2EC3C-A5D4-41E6-95A1-9AE2A7D45182}">
      <dgm:prSet/>
      <dgm:spPr/>
      <dgm:t>
        <a:bodyPr/>
        <a:lstStyle/>
        <a:p>
          <a:endParaRPr lang="en-US"/>
        </a:p>
      </dgm:t>
    </dgm:pt>
    <dgm:pt modelId="{8C174614-1359-4302-8AC9-48DEB0C8D5E5}" type="sibTrans" cxnId="{4DF2EC3C-A5D4-41E6-95A1-9AE2A7D45182}">
      <dgm:prSet/>
      <dgm:spPr/>
      <dgm:t>
        <a:bodyPr/>
        <a:lstStyle/>
        <a:p>
          <a:endParaRPr lang="en-US"/>
        </a:p>
      </dgm:t>
    </dgm:pt>
    <dgm:pt modelId="{F779F0FF-AF2A-457C-B97C-819048D280BC}">
      <dgm:prSet phldrT="[Text]" custT="1"/>
      <dgm:spPr/>
      <dgm:t>
        <a:bodyPr/>
        <a:lstStyle/>
        <a:p>
          <a:r>
            <a:rPr lang="en-US" sz="1600" dirty="0">
              <a:latin typeface="+mn-lt"/>
            </a:rPr>
            <a:t>Science Olympiad (2023)</a:t>
          </a:r>
        </a:p>
      </dgm:t>
    </dgm:pt>
    <dgm:pt modelId="{99AB3E1C-5C7E-47F2-B255-30EA8D2DA6B7}" type="parTrans" cxnId="{A63F72EF-F512-41D4-8B78-35C1D295476B}">
      <dgm:prSet/>
      <dgm:spPr/>
      <dgm:t>
        <a:bodyPr/>
        <a:lstStyle/>
        <a:p>
          <a:endParaRPr lang="en-US"/>
        </a:p>
      </dgm:t>
    </dgm:pt>
    <dgm:pt modelId="{161BC168-61ED-4739-AABD-AC3F2AA229D2}" type="sibTrans" cxnId="{A63F72EF-F512-41D4-8B78-35C1D295476B}">
      <dgm:prSet/>
      <dgm:spPr/>
      <dgm:t>
        <a:bodyPr/>
        <a:lstStyle/>
        <a:p>
          <a:endParaRPr lang="en-US"/>
        </a:p>
      </dgm:t>
    </dgm:pt>
    <dgm:pt modelId="{C8808967-C252-4387-8000-D8F7E67EF668}">
      <dgm:prSet phldrT="[Text]" custT="1"/>
      <dgm:spPr>
        <a:ln>
          <a:solidFill>
            <a:srgbClr val="FFC000"/>
          </a:solidFill>
        </a:ln>
      </dgm:spPr>
      <dgm:t>
        <a:bodyPr/>
        <a:lstStyle/>
        <a:p>
          <a:r>
            <a:rPr lang="en-US" sz="1600" dirty="0">
              <a:latin typeface="+mn-lt"/>
            </a:rPr>
            <a:t>Curriculum/ Instructional Assistance</a:t>
          </a:r>
        </a:p>
      </dgm:t>
    </dgm:pt>
    <dgm:pt modelId="{1C50A678-4119-4F22-B8A5-A218073E2311}" type="parTrans" cxnId="{E5727F08-C3A9-49D3-9FEE-CBFD824C95EE}">
      <dgm:prSet/>
      <dgm:spPr/>
      <dgm:t>
        <a:bodyPr/>
        <a:lstStyle/>
        <a:p>
          <a:endParaRPr lang="en-US"/>
        </a:p>
      </dgm:t>
    </dgm:pt>
    <dgm:pt modelId="{02C2AB10-E7E5-444E-B032-CF2BCDD234AB}" type="sibTrans" cxnId="{E5727F08-C3A9-49D3-9FEE-CBFD824C95EE}">
      <dgm:prSet/>
      <dgm:spPr/>
      <dgm:t>
        <a:bodyPr/>
        <a:lstStyle/>
        <a:p>
          <a:endParaRPr lang="en-US"/>
        </a:p>
      </dgm:t>
    </dgm:pt>
    <dgm:pt modelId="{3D32473E-146E-4277-B76D-7F2AFC52B632}">
      <dgm:prSet phldrT="[Text]" custT="1"/>
      <dgm:spPr>
        <a:ln>
          <a:solidFill>
            <a:srgbClr val="FFC000"/>
          </a:solidFill>
        </a:ln>
      </dgm:spPr>
      <dgm:t>
        <a:bodyPr/>
        <a:lstStyle/>
        <a:p>
          <a:r>
            <a:rPr lang="en-US" sz="1600" dirty="0">
              <a:latin typeface="+mn-lt"/>
            </a:rPr>
            <a:t>Equipment Circulation</a:t>
          </a:r>
        </a:p>
      </dgm:t>
    </dgm:pt>
    <dgm:pt modelId="{DBFCCF02-EF68-4CE7-BB28-87504F1B91B8}" type="parTrans" cxnId="{4C0BA4E1-F144-441D-A3CA-E9B2F7120422}">
      <dgm:prSet/>
      <dgm:spPr/>
      <dgm:t>
        <a:bodyPr/>
        <a:lstStyle/>
        <a:p>
          <a:endParaRPr lang="en-US"/>
        </a:p>
      </dgm:t>
    </dgm:pt>
    <dgm:pt modelId="{D69D7C5E-9C0C-4E68-BDCA-54EC1274E11C}" type="sibTrans" cxnId="{4C0BA4E1-F144-441D-A3CA-E9B2F7120422}">
      <dgm:prSet/>
      <dgm:spPr/>
      <dgm:t>
        <a:bodyPr/>
        <a:lstStyle/>
        <a:p>
          <a:endParaRPr lang="en-US"/>
        </a:p>
      </dgm:t>
    </dgm:pt>
    <dgm:pt modelId="{EC7BE185-AD66-4394-B62D-D69D546907B6}" type="pres">
      <dgm:prSet presAssocID="{7C35F76F-7D92-4BE5-A7B7-9DBBEEA4BB0C}" presName="hierChild1" presStyleCnt="0">
        <dgm:presLayoutVars>
          <dgm:chPref val="1"/>
          <dgm:dir/>
          <dgm:animOne val="branch"/>
          <dgm:animLvl val="lvl"/>
          <dgm:resizeHandles/>
        </dgm:presLayoutVars>
      </dgm:prSet>
      <dgm:spPr/>
    </dgm:pt>
    <dgm:pt modelId="{491859E5-129B-484A-8CDA-FD303A25697A}" type="pres">
      <dgm:prSet presAssocID="{C0A12AE9-C3F0-4583-8C31-4EDF31CD760F}" presName="hierRoot1" presStyleCnt="0"/>
      <dgm:spPr/>
    </dgm:pt>
    <dgm:pt modelId="{0B839582-D169-4722-A7DF-2069C4DF2D10}" type="pres">
      <dgm:prSet presAssocID="{C0A12AE9-C3F0-4583-8C31-4EDF31CD760F}" presName="composite" presStyleCnt="0"/>
      <dgm:spPr/>
    </dgm:pt>
    <dgm:pt modelId="{B03F83B2-D0CB-4F50-B05F-F96744BBEDF7}" type="pres">
      <dgm:prSet presAssocID="{C0A12AE9-C3F0-4583-8C31-4EDF31CD760F}" presName="background" presStyleLbl="node0" presStyleIdx="0" presStyleCnt="1"/>
      <dgm:spPr>
        <a:solidFill>
          <a:schemeClr val="accent4">
            <a:lumMod val="75000"/>
          </a:schemeClr>
        </a:solidFill>
      </dgm:spPr>
    </dgm:pt>
    <dgm:pt modelId="{DDEBA9F0-F83B-44CF-88B7-7C2D6A3F810B}" type="pres">
      <dgm:prSet presAssocID="{C0A12AE9-C3F0-4583-8C31-4EDF31CD760F}" presName="text" presStyleLbl="fgAcc0" presStyleIdx="0" presStyleCnt="1" custScaleX="216849">
        <dgm:presLayoutVars>
          <dgm:chPref val="3"/>
        </dgm:presLayoutVars>
      </dgm:prSet>
      <dgm:spPr/>
    </dgm:pt>
    <dgm:pt modelId="{9F61F4BA-F062-473D-B893-DD7840CC1436}" type="pres">
      <dgm:prSet presAssocID="{C0A12AE9-C3F0-4583-8C31-4EDF31CD760F}" presName="hierChild2" presStyleCnt="0"/>
      <dgm:spPr/>
    </dgm:pt>
    <dgm:pt modelId="{C8173880-012B-4569-AB97-CA2638A9ECFA}" type="pres">
      <dgm:prSet presAssocID="{7FAEABE8-5186-4A13-90E5-18656DB0D41E}" presName="Name10" presStyleLbl="parChTrans1D2" presStyleIdx="0" presStyleCnt="3"/>
      <dgm:spPr/>
    </dgm:pt>
    <dgm:pt modelId="{B60A448E-6372-4AFA-82B8-5E1395760CF8}" type="pres">
      <dgm:prSet presAssocID="{CF1AC109-91E4-4502-B41C-5BDC7D7F8A0D}" presName="hierRoot2" presStyleCnt="0"/>
      <dgm:spPr/>
    </dgm:pt>
    <dgm:pt modelId="{277B6259-69BE-4628-8064-48DF10D2E422}" type="pres">
      <dgm:prSet presAssocID="{CF1AC109-91E4-4502-B41C-5BDC7D7F8A0D}" presName="composite2" presStyleCnt="0"/>
      <dgm:spPr/>
    </dgm:pt>
    <dgm:pt modelId="{E32980BC-DABF-4584-B5EF-F9A9B4277293}" type="pres">
      <dgm:prSet presAssocID="{CF1AC109-91E4-4502-B41C-5BDC7D7F8A0D}" presName="background2" presStyleLbl="node2" presStyleIdx="0" presStyleCnt="3"/>
      <dgm:spPr/>
    </dgm:pt>
    <dgm:pt modelId="{61D5E836-ABD5-4CA9-8094-A247E777CFFD}" type="pres">
      <dgm:prSet presAssocID="{CF1AC109-91E4-4502-B41C-5BDC7D7F8A0D}" presName="text2" presStyleLbl="fgAcc2" presStyleIdx="0" presStyleCnt="3">
        <dgm:presLayoutVars>
          <dgm:chPref val="3"/>
        </dgm:presLayoutVars>
      </dgm:prSet>
      <dgm:spPr/>
    </dgm:pt>
    <dgm:pt modelId="{E59A90AA-2036-49C6-9597-DF99FDFF6A32}" type="pres">
      <dgm:prSet presAssocID="{CF1AC109-91E4-4502-B41C-5BDC7D7F8A0D}" presName="hierChild3" presStyleCnt="0"/>
      <dgm:spPr/>
    </dgm:pt>
    <dgm:pt modelId="{2219918D-0FD4-4905-9592-776F0F206989}" type="pres">
      <dgm:prSet presAssocID="{BF3081C7-F9EC-4BBE-AE1C-822FB424E8E0}" presName="Name17" presStyleLbl="parChTrans1D3" presStyleIdx="0" presStyleCnt="5"/>
      <dgm:spPr/>
    </dgm:pt>
    <dgm:pt modelId="{128F5EAD-87F0-486B-833F-7EE8C11F7A3B}" type="pres">
      <dgm:prSet presAssocID="{B5124CE2-7797-4C98-A76C-D3ECB3702509}" presName="hierRoot3" presStyleCnt="0"/>
      <dgm:spPr/>
    </dgm:pt>
    <dgm:pt modelId="{F81CDD5F-4651-4BDE-8FF6-63D426D5BE28}" type="pres">
      <dgm:prSet presAssocID="{B5124CE2-7797-4C98-A76C-D3ECB3702509}" presName="composite3" presStyleCnt="0"/>
      <dgm:spPr/>
    </dgm:pt>
    <dgm:pt modelId="{071A8259-E7A9-40AF-BAAA-3AE63A053ED7}" type="pres">
      <dgm:prSet presAssocID="{B5124CE2-7797-4C98-A76C-D3ECB3702509}" presName="background3" presStyleLbl="node3" presStyleIdx="0" presStyleCnt="5"/>
      <dgm:spPr/>
    </dgm:pt>
    <dgm:pt modelId="{2B82C06D-649F-41AF-BD37-6F6692A2A208}" type="pres">
      <dgm:prSet presAssocID="{B5124CE2-7797-4C98-A76C-D3ECB3702509}" presName="text3" presStyleLbl="fgAcc3" presStyleIdx="0" presStyleCnt="5">
        <dgm:presLayoutVars>
          <dgm:chPref val="3"/>
        </dgm:presLayoutVars>
      </dgm:prSet>
      <dgm:spPr/>
    </dgm:pt>
    <dgm:pt modelId="{523642A7-EC79-4832-8521-90889C90C9AB}" type="pres">
      <dgm:prSet presAssocID="{B5124CE2-7797-4C98-A76C-D3ECB3702509}" presName="hierChild4" presStyleCnt="0"/>
      <dgm:spPr/>
    </dgm:pt>
    <dgm:pt modelId="{FAC05C3B-6599-4601-99C7-154F7C556F5F}" type="pres">
      <dgm:prSet presAssocID="{BC5BA0E3-7E41-4F22-B41C-C7A179C75161}" presName="Name17" presStyleLbl="parChTrans1D3" presStyleIdx="1" presStyleCnt="5"/>
      <dgm:spPr/>
    </dgm:pt>
    <dgm:pt modelId="{62A58CC5-0C64-414B-B036-F71BD1A24DD2}" type="pres">
      <dgm:prSet presAssocID="{6BF0F0B4-5A4B-45C4-8F80-7BADFDB19866}" presName="hierRoot3" presStyleCnt="0"/>
      <dgm:spPr/>
    </dgm:pt>
    <dgm:pt modelId="{06FB5B91-377F-4624-ACD9-F9A840849514}" type="pres">
      <dgm:prSet presAssocID="{6BF0F0B4-5A4B-45C4-8F80-7BADFDB19866}" presName="composite3" presStyleCnt="0"/>
      <dgm:spPr/>
    </dgm:pt>
    <dgm:pt modelId="{07BA10A4-D15F-45EB-B587-5420FAFEC40B}" type="pres">
      <dgm:prSet presAssocID="{6BF0F0B4-5A4B-45C4-8F80-7BADFDB19866}" presName="background3" presStyleLbl="node3" presStyleIdx="1" presStyleCnt="5"/>
      <dgm:spPr/>
    </dgm:pt>
    <dgm:pt modelId="{6C0A31C1-39D8-4B4F-AD21-3B96FB1D7A13}" type="pres">
      <dgm:prSet presAssocID="{6BF0F0B4-5A4B-45C4-8F80-7BADFDB19866}" presName="text3" presStyleLbl="fgAcc3" presStyleIdx="1" presStyleCnt="5">
        <dgm:presLayoutVars>
          <dgm:chPref val="3"/>
        </dgm:presLayoutVars>
      </dgm:prSet>
      <dgm:spPr/>
    </dgm:pt>
    <dgm:pt modelId="{476FF209-E5D7-4249-A6E9-7CE3D1D11EAF}" type="pres">
      <dgm:prSet presAssocID="{6BF0F0B4-5A4B-45C4-8F80-7BADFDB19866}" presName="hierChild4" presStyleCnt="0"/>
      <dgm:spPr/>
    </dgm:pt>
    <dgm:pt modelId="{DA4AEE7C-44A6-4B93-A4BB-A4DF16F77D09}" type="pres">
      <dgm:prSet presAssocID="{99AB3E1C-5C7E-47F2-B255-30EA8D2DA6B7}" presName="Name17" presStyleLbl="parChTrans1D3" presStyleIdx="2" presStyleCnt="5"/>
      <dgm:spPr/>
    </dgm:pt>
    <dgm:pt modelId="{99A65CFB-8626-43A4-B516-D235728BB978}" type="pres">
      <dgm:prSet presAssocID="{F779F0FF-AF2A-457C-B97C-819048D280BC}" presName="hierRoot3" presStyleCnt="0"/>
      <dgm:spPr/>
    </dgm:pt>
    <dgm:pt modelId="{8996FC30-018B-4DCE-A0DF-3DF33EDB0DF0}" type="pres">
      <dgm:prSet presAssocID="{F779F0FF-AF2A-457C-B97C-819048D280BC}" presName="composite3" presStyleCnt="0"/>
      <dgm:spPr/>
    </dgm:pt>
    <dgm:pt modelId="{8698ED58-6234-43E2-9858-87E2185546F8}" type="pres">
      <dgm:prSet presAssocID="{F779F0FF-AF2A-457C-B97C-819048D280BC}" presName="background3" presStyleLbl="node3" presStyleIdx="2" presStyleCnt="5"/>
      <dgm:spPr/>
    </dgm:pt>
    <dgm:pt modelId="{84580888-969F-4003-A274-26EB3EF1D07F}" type="pres">
      <dgm:prSet presAssocID="{F779F0FF-AF2A-457C-B97C-819048D280BC}" presName="text3" presStyleLbl="fgAcc3" presStyleIdx="2" presStyleCnt="5">
        <dgm:presLayoutVars>
          <dgm:chPref val="3"/>
        </dgm:presLayoutVars>
      </dgm:prSet>
      <dgm:spPr/>
    </dgm:pt>
    <dgm:pt modelId="{CF8F448E-71B6-4529-BC2D-1A13C52D4E7D}" type="pres">
      <dgm:prSet presAssocID="{F779F0FF-AF2A-457C-B97C-819048D280BC}" presName="hierChild4" presStyleCnt="0"/>
      <dgm:spPr/>
    </dgm:pt>
    <dgm:pt modelId="{AE70C58D-CC72-40E8-B5CB-0003FD90A7CD}" type="pres">
      <dgm:prSet presAssocID="{D065F682-1729-4C3B-9E98-8DEA10F8588F}" presName="Name10" presStyleLbl="parChTrans1D2" presStyleIdx="1" presStyleCnt="3"/>
      <dgm:spPr/>
    </dgm:pt>
    <dgm:pt modelId="{C718BA53-0B1B-4C02-9B02-B085AF1612ED}" type="pres">
      <dgm:prSet presAssocID="{1E60FDA8-B0C4-4A37-9741-8744AF02AA7D}" presName="hierRoot2" presStyleCnt="0"/>
      <dgm:spPr/>
    </dgm:pt>
    <dgm:pt modelId="{A7A7CAB5-77AE-4419-B750-66449BACD119}" type="pres">
      <dgm:prSet presAssocID="{1E60FDA8-B0C4-4A37-9741-8744AF02AA7D}" presName="composite2" presStyleCnt="0"/>
      <dgm:spPr/>
    </dgm:pt>
    <dgm:pt modelId="{D9777D63-093D-4880-B8CA-B06673B0EF5F}" type="pres">
      <dgm:prSet presAssocID="{1E60FDA8-B0C4-4A37-9741-8744AF02AA7D}" presName="background2" presStyleLbl="node2" presStyleIdx="1" presStyleCnt="3"/>
      <dgm:spPr>
        <a:solidFill>
          <a:srgbClr val="92D050"/>
        </a:solidFill>
      </dgm:spPr>
    </dgm:pt>
    <dgm:pt modelId="{93D7D13B-C558-4A8A-9310-545977B69049}" type="pres">
      <dgm:prSet presAssocID="{1E60FDA8-B0C4-4A37-9741-8744AF02AA7D}" presName="text2" presStyleLbl="fgAcc2" presStyleIdx="1" presStyleCnt="3" custScaleX="142186">
        <dgm:presLayoutVars>
          <dgm:chPref val="3"/>
        </dgm:presLayoutVars>
      </dgm:prSet>
      <dgm:spPr/>
    </dgm:pt>
    <dgm:pt modelId="{5598E232-362F-4244-B6B7-352B84C77746}" type="pres">
      <dgm:prSet presAssocID="{1E60FDA8-B0C4-4A37-9741-8744AF02AA7D}" presName="hierChild3" presStyleCnt="0"/>
      <dgm:spPr/>
    </dgm:pt>
    <dgm:pt modelId="{0E76D052-FB03-4D1E-8041-D11FC90272DA}" type="pres">
      <dgm:prSet presAssocID="{299442E2-CB7F-408D-BA47-FE903F7E004B}" presName="Name10" presStyleLbl="parChTrans1D2" presStyleIdx="2" presStyleCnt="3"/>
      <dgm:spPr/>
    </dgm:pt>
    <dgm:pt modelId="{8B7E7452-1AE4-46C1-B403-80640AA84965}" type="pres">
      <dgm:prSet presAssocID="{8B8C88F9-4F57-4151-BAB4-6D4B01DBC3D1}" presName="hierRoot2" presStyleCnt="0"/>
      <dgm:spPr/>
    </dgm:pt>
    <dgm:pt modelId="{2C693C31-FB77-470B-B6DF-30993078408E}" type="pres">
      <dgm:prSet presAssocID="{8B8C88F9-4F57-4151-BAB4-6D4B01DBC3D1}" presName="composite2" presStyleCnt="0"/>
      <dgm:spPr/>
    </dgm:pt>
    <dgm:pt modelId="{91AEDECE-48DE-426B-83A8-90CD1561570F}" type="pres">
      <dgm:prSet presAssocID="{8B8C88F9-4F57-4151-BAB4-6D4B01DBC3D1}" presName="background2" presStyleLbl="node2" presStyleIdx="2" presStyleCnt="3"/>
      <dgm:spPr>
        <a:solidFill>
          <a:srgbClr val="FFC000"/>
        </a:solidFill>
      </dgm:spPr>
    </dgm:pt>
    <dgm:pt modelId="{46277F0E-11AE-4504-9749-13866CBBA602}" type="pres">
      <dgm:prSet presAssocID="{8B8C88F9-4F57-4151-BAB4-6D4B01DBC3D1}" presName="text2" presStyleLbl="fgAcc2" presStyleIdx="2" presStyleCnt="3">
        <dgm:presLayoutVars>
          <dgm:chPref val="3"/>
        </dgm:presLayoutVars>
      </dgm:prSet>
      <dgm:spPr/>
    </dgm:pt>
    <dgm:pt modelId="{4C3F14C7-8AE1-4500-A8A0-D1BC8EFE4C5C}" type="pres">
      <dgm:prSet presAssocID="{8B8C88F9-4F57-4151-BAB4-6D4B01DBC3D1}" presName="hierChild3" presStyleCnt="0"/>
      <dgm:spPr/>
    </dgm:pt>
    <dgm:pt modelId="{5D394BFB-0551-45BC-A37A-7FECDB98C8A9}" type="pres">
      <dgm:prSet presAssocID="{1C50A678-4119-4F22-B8A5-A218073E2311}" presName="Name17" presStyleLbl="parChTrans1D3" presStyleIdx="3" presStyleCnt="5"/>
      <dgm:spPr/>
    </dgm:pt>
    <dgm:pt modelId="{1C57BCF5-F47E-473B-881D-97A70F971011}" type="pres">
      <dgm:prSet presAssocID="{C8808967-C252-4387-8000-D8F7E67EF668}" presName="hierRoot3" presStyleCnt="0"/>
      <dgm:spPr/>
    </dgm:pt>
    <dgm:pt modelId="{4BE2234C-CF12-40C4-A78B-1B395DF9FFA3}" type="pres">
      <dgm:prSet presAssocID="{C8808967-C252-4387-8000-D8F7E67EF668}" presName="composite3" presStyleCnt="0"/>
      <dgm:spPr/>
    </dgm:pt>
    <dgm:pt modelId="{FFD2BF8C-3D36-42EF-A5FB-A2675F96AAC0}" type="pres">
      <dgm:prSet presAssocID="{C8808967-C252-4387-8000-D8F7E67EF668}" presName="background3" presStyleLbl="node3" presStyleIdx="3" presStyleCnt="5"/>
      <dgm:spPr>
        <a:solidFill>
          <a:srgbClr val="FFC000"/>
        </a:solidFill>
      </dgm:spPr>
    </dgm:pt>
    <dgm:pt modelId="{9FD66C80-F08E-4167-9A28-D3F6676E7715}" type="pres">
      <dgm:prSet presAssocID="{C8808967-C252-4387-8000-D8F7E67EF668}" presName="text3" presStyleLbl="fgAcc3" presStyleIdx="3" presStyleCnt="5" custScaleX="114911">
        <dgm:presLayoutVars>
          <dgm:chPref val="3"/>
        </dgm:presLayoutVars>
      </dgm:prSet>
      <dgm:spPr/>
    </dgm:pt>
    <dgm:pt modelId="{7D757539-9A32-46E5-86B8-993011058C87}" type="pres">
      <dgm:prSet presAssocID="{C8808967-C252-4387-8000-D8F7E67EF668}" presName="hierChild4" presStyleCnt="0"/>
      <dgm:spPr/>
    </dgm:pt>
    <dgm:pt modelId="{E64C3081-D01B-4A66-A0C3-613E064CD831}" type="pres">
      <dgm:prSet presAssocID="{DBFCCF02-EF68-4CE7-BB28-87504F1B91B8}" presName="Name17" presStyleLbl="parChTrans1D3" presStyleIdx="4" presStyleCnt="5"/>
      <dgm:spPr/>
    </dgm:pt>
    <dgm:pt modelId="{D8DC79D9-9750-4BD8-81B3-C15DFDB3A88E}" type="pres">
      <dgm:prSet presAssocID="{3D32473E-146E-4277-B76D-7F2AFC52B632}" presName="hierRoot3" presStyleCnt="0"/>
      <dgm:spPr/>
    </dgm:pt>
    <dgm:pt modelId="{E1F56EB1-14DC-412D-9A92-C31208E49B17}" type="pres">
      <dgm:prSet presAssocID="{3D32473E-146E-4277-B76D-7F2AFC52B632}" presName="composite3" presStyleCnt="0"/>
      <dgm:spPr/>
    </dgm:pt>
    <dgm:pt modelId="{E01C2928-20E4-4100-9ACA-781003A3390B}" type="pres">
      <dgm:prSet presAssocID="{3D32473E-146E-4277-B76D-7F2AFC52B632}" presName="background3" presStyleLbl="node3" presStyleIdx="4" presStyleCnt="5"/>
      <dgm:spPr>
        <a:solidFill>
          <a:srgbClr val="FFC000"/>
        </a:solidFill>
      </dgm:spPr>
    </dgm:pt>
    <dgm:pt modelId="{6F0B673B-C05F-4756-BA5D-108FDA7144C8}" type="pres">
      <dgm:prSet presAssocID="{3D32473E-146E-4277-B76D-7F2AFC52B632}" presName="text3" presStyleLbl="fgAcc3" presStyleIdx="4" presStyleCnt="5">
        <dgm:presLayoutVars>
          <dgm:chPref val="3"/>
        </dgm:presLayoutVars>
      </dgm:prSet>
      <dgm:spPr/>
    </dgm:pt>
    <dgm:pt modelId="{412FB37E-38D3-4658-861E-71E9D4D3FF6B}" type="pres">
      <dgm:prSet presAssocID="{3D32473E-146E-4277-B76D-7F2AFC52B632}" presName="hierChild4" presStyleCnt="0"/>
      <dgm:spPr/>
    </dgm:pt>
  </dgm:ptLst>
  <dgm:cxnLst>
    <dgm:cxn modelId="{8354ED01-20C2-4BF4-A481-7E1129D7D597}" type="presOf" srcId="{7FAEABE8-5186-4A13-90E5-18656DB0D41E}" destId="{C8173880-012B-4569-AB97-CA2638A9ECFA}" srcOrd="0" destOrd="0" presId="urn:microsoft.com/office/officeart/2005/8/layout/hierarchy1"/>
    <dgm:cxn modelId="{E5727F08-C3A9-49D3-9FEE-CBFD824C95EE}" srcId="{8B8C88F9-4F57-4151-BAB4-6D4B01DBC3D1}" destId="{C8808967-C252-4387-8000-D8F7E67EF668}" srcOrd="0" destOrd="0" parTransId="{1C50A678-4119-4F22-B8A5-A218073E2311}" sibTransId="{02C2AB10-E7E5-444E-B032-CF2BCDD234AB}"/>
    <dgm:cxn modelId="{89FCF11D-80EF-4A85-8835-6B3788886368}" type="presOf" srcId="{D065F682-1729-4C3B-9E98-8DEA10F8588F}" destId="{AE70C58D-CC72-40E8-B5CB-0003FD90A7CD}" srcOrd="0" destOrd="0" presId="urn:microsoft.com/office/officeart/2005/8/layout/hierarchy1"/>
    <dgm:cxn modelId="{99C6F91D-D74F-4BEF-91B8-929581530B52}" type="presOf" srcId="{BF3081C7-F9EC-4BBE-AE1C-822FB424E8E0}" destId="{2219918D-0FD4-4905-9592-776F0F206989}" srcOrd="0" destOrd="0" presId="urn:microsoft.com/office/officeart/2005/8/layout/hierarchy1"/>
    <dgm:cxn modelId="{1B8C2B1F-0984-4501-AFA8-5FC3ADC5CB7F}" type="presOf" srcId="{6BF0F0B4-5A4B-45C4-8F80-7BADFDB19866}" destId="{6C0A31C1-39D8-4B4F-AD21-3B96FB1D7A13}" srcOrd="0" destOrd="0" presId="urn:microsoft.com/office/officeart/2005/8/layout/hierarchy1"/>
    <dgm:cxn modelId="{3A689037-D15D-4DC8-8286-603896F66487}" srcId="{7C35F76F-7D92-4BE5-A7B7-9DBBEEA4BB0C}" destId="{C0A12AE9-C3F0-4583-8C31-4EDF31CD760F}" srcOrd="0" destOrd="0" parTransId="{6F27C084-910B-4A56-B3B9-D0B4559FA4CB}" sibTransId="{60BA8DEB-2530-444E-997D-8CE653C7D677}"/>
    <dgm:cxn modelId="{4DF2EC3C-A5D4-41E6-95A1-9AE2A7D45182}" srcId="{C0A12AE9-C3F0-4583-8C31-4EDF31CD760F}" destId="{8B8C88F9-4F57-4151-BAB4-6D4B01DBC3D1}" srcOrd="2" destOrd="0" parTransId="{299442E2-CB7F-408D-BA47-FE903F7E004B}" sibTransId="{8C174614-1359-4302-8AC9-48DEB0C8D5E5}"/>
    <dgm:cxn modelId="{B38C265D-EFD8-4F41-A1E3-57458816B977}" type="presOf" srcId="{1E60FDA8-B0C4-4A37-9741-8744AF02AA7D}" destId="{93D7D13B-C558-4A8A-9310-545977B69049}" srcOrd="0" destOrd="0" presId="urn:microsoft.com/office/officeart/2005/8/layout/hierarchy1"/>
    <dgm:cxn modelId="{B825D25E-97A3-46DC-A3D5-75C52063D394}" type="presOf" srcId="{BC5BA0E3-7E41-4F22-B41C-C7A179C75161}" destId="{FAC05C3B-6599-4601-99C7-154F7C556F5F}" srcOrd="0" destOrd="0" presId="urn:microsoft.com/office/officeart/2005/8/layout/hierarchy1"/>
    <dgm:cxn modelId="{6952CC5F-20BB-4A1E-8272-900BA7C554FD}" srcId="{CF1AC109-91E4-4502-B41C-5BDC7D7F8A0D}" destId="{6BF0F0B4-5A4B-45C4-8F80-7BADFDB19866}" srcOrd="1" destOrd="0" parTransId="{BC5BA0E3-7E41-4F22-B41C-C7A179C75161}" sibTransId="{A034012A-2DDB-45C8-B44B-CB5896A68408}"/>
    <dgm:cxn modelId="{B273F24B-3742-41BC-8632-FC3B01ACE2E1}" type="presOf" srcId="{99AB3E1C-5C7E-47F2-B255-30EA8D2DA6B7}" destId="{DA4AEE7C-44A6-4B93-A4BB-A4DF16F77D09}" srcOrd="0" destOrd="0" presId="urn:microsoft.com/office/officeart/2005/8/layout/hierarchy1"/>
    <dgm:cxn modelId="{7089A44E-89B2-4BDD-8E0E-29EF559CE1DA}" type="presOf" srcId="{3D32473E-146E-4277-B76D-7F2AFC52B632}" destId="{6F0B673B-C05F-4756-BA5D-108FDA7144C8}" srcOrd="0" destOrd="0" presId="urn:microsoft.com/office/officeart/2005/8/layout/hierarchy1"/>
    <dgm:cxn modelId="{4A88557F-3D79-4AB5-8265-51C203D61D50}" type="presOf" srcId="{1C50A678-4119-4F22-B8A5-A218073E2311}" destId="{5D394BFB-0551-45BC-A37A-7FECDB98C8A9}" srcOrd="0" destOrd="0" presId="urn:microsoft.com/office/officeart/2005/8/layout/hierarchy1"/>
    <dgm:cxn modelId="{B356CD84-1F0D-4948-8D7E-A403106D4BEF}" type="presOf" srcId="{C8808967-C252-4387-8000-D8F7E67EF668}" destId="{9FD66C80-F08E-4167-9A28-D3F6676E7715}" srcOrd="0" destOrd="0" presId="urn:microsoft.com/office/officeart/2005/8/layout/hierarchy1"/>
    <dgm:cxn modelId="{CD077C90-AFDE-4491-9530-1535FA5ED286}" type="presOf" srcId="{8B8C88F9-4F57-4151-BAB4-6D4B01DBC3D1}" destId="{46277F0E-11AE-4504-9749-13866CBBA602}" srcOrd="0" destOrd="0" presId="urn:microsoft.com/office/officeart/2005/8/layout/hierarchy1"/>
    <dgm:cxn modelId="{890F30A1-9CE4-44F0-91F9-2E2C2D3D6657}" type="presOf" srcId="{B5124CE2-7797-4C98-A76C-D3ECB3702509}" destId="{2B82C06D-649F-41AF-BD37-6F6692A2A208}" srcOrd="0" destOrd="0" presId="urn:microsoft.com/office/officeart/2005/8/layout/hierarchy1"/>
    <dgm:cxn modelId="{9DE04DCE-F60F-4267-B312-58FE98C559C9}" type="presOf" srcId="{7C35F76F-7D92-4BE5-A7B7-9DBBEEA4BB0C}" destId="{EC7BE185-AD66-4394-B62D-D69D546907B6}" srcOrd="0" destOrd="0" presId="urn:microsoft.com/office/officeart/2005/8/layout/hierarchy1"/>
    <dgm:cxn modelId="{4F4D0BDE-F47B-41A5-8DCC-250DE9462533}" srcId="{C0A12AE9-C3F0-4583-8C31-4EDF31CD760F}" destId="{1E60FDA8-B0C4-4A37-9741-8744AF02AA7D}" srcOrd="1" destOrd="0" parTransId="{D065F682-1729-4C3B-9E98-8DEA10F8588F}" sibTransId="{EC3838A7-C9C6-481F-AA47-82BDFA0257EC}"/>
    <dgm:cxn modelId="{4C0BA4E1-F144-441D-A3CA-E9B2F7120422}" srcId="{8B8C88F9-4F57-4151-BAB4-6D4B01DBC3D1}" destId="{3D32473E-146E-4277-B76D-7F2AFC52B632}" srcOrd="1" destOrd="0" parTransId="{DBFCCF02-EF68-4CE7-BB28-87504F1B91B8}" sibTransId="{D69D7C5E-9C0C-4E68-BDCA-54EC1274E11C}"/>
    <dgm:cxn modelId="{1EBEC7E4-5D19-4CF7-A5D1-551289997F1C}" type="presOf" srcId="{F779F0FF-AF2A-457C-B97C-819048D280BC}" destId="{84580888-969F-4003-A274-26EB3EF1D07F}" srcOrd="0" destOrd="0" presId="urn:microsoft.com/office/officeart/2005/8/layout/hierarchy1"/>
    <dgm:cxn modelId="{AD8DB9E6-2A69-47A3-A8DC-6779F625EEB5}" srcId="{C0A12AE9-C3F0-4583-8C31-4EDF31CD760F}" destId="{CF1AC109-91E4-4502-B41C-5BDC7D7F8A0D}" srcOrd="0" destOrd="0" parTransId="{7FAEABE8-5186-4A13-90E5-18656DB0D41E}" sibTransId="{2346E637-D1B6-4581-8D6E-D9870EF0348A}"/>
    <dgm:cxn modelId="{356EBBE8-6695-43A4-8C80-2D1D290BA933}" type="presOf" srcId="{C0A12AE9-C3F0-4583-8C31-4EDF31CD760F}" destId="{DDEBA9F0-F83B-44CF-88B7-7C2D6A3F810B}" srcOrd="0" destOrd="0" presId="urn:microsoft.com/office/officeart/2005/8/layout/hierarchy1"/>
    <dgm:cxn modelId="{DC3AE0EB-D0A3-4D51-BB20-0582480C7E29}" srcId="{CF1AC109-91E4-4502-B41C-5BDC7D7F8A0D}" destId="{B5124CE2-7797-4C98-A76C-D3ECB3702509}" srcOrd="0" destOrd="0" parTransId="{BF3081C7-F9EC-4BBE-AE1C-822FB424E8E0}" sibTransId="{05492A18-1688-4C19-B9B6-848F31130225}"/>
    <dgm:cxn modelId="{4A000DED-2700-4D42-A521-BF581CDB665F}" type="presOf" srcId="{299442E2-CB7F-408D-BA47-FE903F7E004B}" destId="{0E76D052-FB03-4D1E-8041-D11FC90272DA}" srcOrd="0" destOrd="0" presId="urn:microsoft.com/office/officeart/2005/8/layout/hierarchy1"/>
    <dgm:cxn modelId="{A63F72EF-F512-41D4-8B78-35C1D295476B}" srcId="{CF1AC109-91E4-4502-B41C-5BDC7D7F8A0D}" destId="{F779F0FF-AF2A-457C-B97C-819048D280BC}" srcOrd="2" destOrd="0" parTransId="{99AB3E1C-5C7E-47F2-B255-30EA8D2DA6B7}" sibTransId="{161BC168-61ED-4739-AABD-AC3F2AA229D2}"/>
    <dgm:cxn modelId="{D8A83EF2-C884-4243-8E1E-A9F7D329C7D3}" type="presOf" srcId="{DBFCCF02-EF68-4CE7-BB28-87504F1B91B8}" destId="{E64C3081-D01B-4A66-A0C3-613E064CD831}" srcOrd="0" destOrd="0" presId="urn:microsoft.com/office/officeart/2005/8/layout/hierarchy1"/>
    <dgm:cxn modelId="{8096A2FE-1C1D-42D8-9E80-574BA1485FA0}" type="presOf" srcId="{CF1AC109-91E4-4502-B41C-5BDC7D7F8A0D}" destId="{61D5E836-ABD5-4CA9-8094-A247E777CFFD}" srcOrd="0" destOrd="0" presId="urn:microsoft.com/office/officeart/2005/8/layout/hierarchy1"/>
    <dgm:cxn modelId="{8C7DE9B7-53FE-4DB9-BF0A-14B3613F3548}" type="presParOf" srcId="{EC7BE185-AD66-4394-B62D-D69D546907B6}" destId="{491859E5-129B-484A-8CDA-FD303A25697A}" srcOrd="0" destOrd="0" presId="urn:microsoft.com/office/officeart/2005/8/layout/hierarchy1"/>
    <dgm:cxn modelId="{94207927-76BD-466E-86C8-E0A509841A20}" type="presParOf" srcId="{491859E5-129B-484A-8CDA-FD303A25697A}" destId="{0B839582-D169-4722-A7DF-2069C4DF2D10}" srcOrd="0" destOrd="0" presId="urn:microsoft.com/office/officeart/2005/8/layout/hierarchy1"/>
    <dgm:cxn modelId="{AED32445-50CF-4D36-84B8-21663C3EF026}" type="presParOf" srcId="{0B839582-D169-4722-A7DF-2069C4DF2D10}" destId="{B03F83B2-D0CB-4F50-B05F-F96744BBEDF7}" srcOrd="0" destOrd="0" presId="urn:microsoft.com/office/officeart/2005/8/layout/hierarchy1"/>
    <dgm:cxn modelId="{6DA1B004-1A80-440B-BA74-E5D9F3277141}" type="presParOf" srcId="{0B839582-D169-4722-A7DF-2069C4DF2D10}" destId="{DDEBA9F0-F83B-44CF-88B7-7C2D6A3F810B}" srcOrd="1" destOrd="0" presId="urn:microsoft.com/office/officeart/2005/8/layout/hierarchy1"/>
    <dgm:cxn modelId="{1E4A49B2-0310-47C9-A02D-2DF0671142CD}" type="presParOf" srcId="{491859E5-129B-484A-8CDA-FD303A25697A}" destId="{9F61F4BA-F062-473D-B893-DD7840CC1436}" srcOrd="1" destOrd="0" presId="urn:microsoft.com/office/officeart/2005/8/layout/hierarchy1"/>
    <dgm:cxn modelId="{912318BC-797C-40ED-822C-5A7A588CF713}" type="presParOf" srcId="{9F61F4BA-F062-473D-B893-DD7840CC1436}" destId="{C8173880-012B-4569-AB97-CA2638A9ECFA}" srcOrd="0" destOrd="0" presId="urn:microsoft.com/office/officeart/2005/8/layout/hierarchy1"/>
    <dgm:cxn modelId="{1D47CF7E-2D51-44FE-96CE-3C3EDA201863}" type="presParOf" srcId="{9F61F4BA-F062-473D-B893-DD7840CC1436}" destId="{B60A448E-6372-4AFA-82B8-5E1395760CF8}" srcOrd="1" destOrd="0" presId="urn:microsoft.com/office/officeart/2005/8/layout/hierarchy1"/>
    <dgm:cxn modelId="{F6967349-3FEB-4FE5-A82A-7555FDFF7C5A}" type="presParOf" srcId="{B60A448E-6372-4AFA-82B8-5E1395760CF8}" destId="{277B6259-69BE-4628-8064-48DF10D2E422}" srcOrd="0" destOrd="0" presId="urn:microsoft.com/office/officeart/2005/8/layout/hierarchy1"/>
    <dgm:cxn modelId="{A8C1E63E-011C-42A6-8028-0E45F7A9141E}" type="presParOf" srcId="{277B6259-69BE-4628-8064-48DF10D2E422}" destId="{E32980BC-DABF-4584-B5EF-F9A9B4277293}" srcOrd="0" destOrd="0" presId="urn:microsoft.com/office/officeart/2005/8/layout/hierarchy1"/>
    <dgm:cxn modelId="{B92B597E-9057-4AA9-AF0E-2F171DEFDFB2}" type="presParOf" srcId="{277B6259-69BE-4628-8064-48DF10D2E422}" destId="{61D5E836-ABD5-4CA9-8094-A247E777CFFD}" srcOrd="1" destOrd="0" presId="urn:microsoft.com/office/officeart/2005/8/layout/hierarchy1"/>
    <dgm:cxn modelId="{4622BD5F-F768-4AD1-A021-1C21A8E46534}" type="presParOf" srcId="{B60A448E-6372-4AFA-82B8-5E1395760CF8}" destId="{E59A90AA-2036-49C6-9597-DF99FDFF6A32}" srcOrd="1" destOrd="0" presId="urn:microsoft.com/office/officeart/2005/8/layout/hierarchy1"/>
    <dgm:cxn modelId="{1A718389-030E-44B6-9764-42D480E50660}" type="presParOf" srcId="{E59A90AA-2036-49C6-9597-DF99FDFF6A32}" destId="{2219918D-0FD4-4905-9592-776F0F206989}" srcOrd="0" destOrd="0" presId="urn:microsoft.com/office/officeart/2005/8/layout/hierarchy1"/>
    <dgm:cxn modelId="{8A376F48-8007-482D-89AC-E742D1623451}" type="presParOf" srcId="{E59A90AA-2036-49C6-9597-DF99FDFF6A32}" destId="{128F5EAD-87F0-486B-833F-7EE8C11F7A3B}" srcOrd="1" destOrd="0" presId="urn:microsoft.com/office/officeart/2005/8/layout/hierarchy1"/>
    <dgm:cxn modelId="{86F2193C-61E7-42F1-BF4F-E54F54F2B2F0}" type="presParOf" srcId="{128F5EAD-87F0-486B-833F-7EE8C11F7A3B}" destId="{F81CDD5F-4651-4BDE-8FF6-63D426D5BE28}" srcOrd="0" destOrd="0" presId="urn:microsoft.com/office/officeart/2005/8/layout/hierarchy1"/>
    <dgm:cxn modelId="{A5AFDF52-47C8-426B-B01D-F7DB0114FDF8}" type="presParOf" srcId="{F81CDD5F-4651-4BDE-8FF6-63D426D5BE28}" destId="{071A8259-E7A9-40AF-BAAA-3AE63A053ED7}" srcOrd="0" destOrd="0" presId="urn:microsoft.com/office/officeart/2005/8/layout/hierarchy1"/>
    <dgm:cxn modelId="{F7D4CC67-AEEE-4527-9F2A-35B5DCC4D5E5}" type="presParOf" srcId="{F81CDD5F-4651-4BDE-8FF6-63D426D5BE28}" destId="{2B82C06D-649F-41AF-BD37-6F6692A2A208}" srcOrd="1" destOrd="0" presId="urn:microsoft.com/office/officeart/2005/8/layout/hierarchy1"/>
    <dgm:cxn modelId="{5697C2F0-271C-41DB-B8D0-9DCE0DD2B691}" type="presParOf" srcId="{128F5EAD-87F0-486B-833F-7EE8C11F7A3B}" destId="{523642A7-EC79-4832-8521-90889C90C9AB}" srcOrd="1" destOrd="0" presId="urn:microsoft.com/office/officeart/2005/8/layout/hierarchy1"/>
    <dgm:cxn modelId="{F42D4E17-1141-45C9-88EB-376CD05608E4}" type="presParOf" srcId="{E59A90AA-2036-49C6-9597-DF99FDFF6A32}" destId="{FAC05C3B-6599-4601-99C7-154F7C556F5F}" srcOrd="2" destOrd="0" presId="urn:microsoft.com/office/officeart/2005/8/layout/hierarchy1"/>
    <dgm:cxn modelId="{5EF38FB5-C57A-432E-8A8C-A9739D7E8D22}" type="presParOf" srcId="{E59A90AA-2036-49C6-9597-DF99FDFF6A32}" destId="{62A58CC5-0C64-414B-B036-F71BD1A24DD2}" srcOrd="3" destOrd="0" presId="urn:microsoft.com/office/officeart/2005/8/layout/hierarchy1"/>
    <dgm:cxn modelId="{029B619E-CB19-472E-8D91-9BC9A9F335D6}" type="presParOf" srcId="{62A58CC5-0C64-414B-B036-F71BD1A24DD2}" destId="{06FB5B91-377F-4624-ACD9-F9A840849514}" srcOrd="0" destOrd="0" presId="urn:microsoft.com/office/officeart/2005/8/layout/hierarchy1"/>
    <dgm:cxn modelId="{18F673A3-F165-4EE3-A431-B744AC922154}" type="presParOf" srcId="{06FB5B91-377F-4624-ACD9-F9A840849514}" destId="{07BA10A4-D15F-45EB-B587-5420FAFEC40B}" srcOrd="0" destOrd="0" presId="urn:microsoft.com/office/officeart/2005/8/layout/hierarchy1"/>
    <dgm:cxn modelId="{AD08625D-2CE9-4D19-8179-236DBD21059A}" type="presParOf" srcId="{06FB5B91-377F-4624-ACD9-F9A840849514}" destId="{6C0A31C1-39D8-4B4F-AD21-3B96FB1D7A13}" srcOrd="1" destOrd="0" presId="urn:microsoft.com/office/officeart/2005/8/layout/hierarchy1"/>
    <dgm:cxn modelId="{3A3908FD-5B14-4490-B4D6-9CC47E500C89}" type="presParOf" srcId="{62A58CC5-0C64-414B-B036-F71BD1A24DD2}" destId="{476FF209-E5D7-4249-A6E9-7CE3D1D11EAF}" srcOrd="1" destOrd="0" presId="urn:microsoft.com/office/officeart/2005/8/layout/hierarchy1"/>
    <dgm:cxn modelId="{B776B291-47D7-4B3F-B4BA-44D4B91D01C3}" type="presParOf" srcId="{E59A90AA-2036-49C6-9597-DF99FDFF6A32}" destId="{DA4AEE7C-44A6-4B93-A4BB-A4DF16F77D09}" srcOrd="4" destOrd="0" presId="urn:microsoft.com/office/officeart/2005/8/layout/hierarchy1"/>
    <dgm:cxn modelId="{EFE92158-6464-40D2-B610-D42F1EE21D81}" type="presParOf" srcId="{E59A90AA-2036-49C6-9597-DF99FDFF6A32}" destId="{99A65CFB-8626-43A4-B516-D235728BB978}" srcOrd="5" destOrd="0" presId="urn:microsoft.com/office/officeart/2005/8/layout/hierarchy1"/>
    <dgm:cxn modelId="{1F7151DF-A514-47AE-BADE-7939A025899B}" type="presParOf" srcId="{99A65CFB-8626-43A4-B516-D235728BB978}" destId="{8996FC30-018B-4DCE-A0DF-3DF33EDB0DF0}" srcOrd="0" destOrd="0" presId="urn:microsoft.com/office/officeart/2005/8/layout/hierarchy1"/>
    <dgm:cxn modelId="{D6AE1C1C-D712-47F5-BEAA-282582FE4482}" type="presParOf" srcId="{8996FC30-018B-4DCE-A0DF-3DF33EDB0DF0}" destId="{8698ED58-6234-43E2-9858-87E2185546F8}" srcOrd="0" destOrd="0" presId="urn:microsoft.com/office/officeart/2005/8/layout/hierarchy1"/>
    <dgm:cxn modelId="{A3E46D46-F95A-4D07-96AE-B46D7071E48B}" type="presParOf" srcId="{8996FC30-018B-4DCE-A0DF-3DF33EDB0DF0}" destId="{84580888-969F-4003-A274-26EB3EF1D07F}" srcOrd="1" destOrd="0" presId="urn:microsoft.com/office/officeart/2005/8/layout/hierarchy1"/>
    <dgm:cxn modelId="{99F47B62-13B4-4470-A09B-24F47C4550B1}" type="presParOf" srcId="{99A65CFB-8626-43A4-B516-D235728BB978}" destId="{CF8F448E-71B6-4529-BC2D-1A13C52D4E7D}" srcOrd="1" destOrd="0" presId="urn:microsoft.com/office/officeart/2005/8/layout/hierarchy1"/>
    <dgm:cxn modelId="{1559E84C-2FD0-475B-ABBB-416222DC8549}" type="presParOf" srcId="{9F61F4BA-F062-473D-B893-DD7840CC1436}" destId="{AE70C58D-CC72-40E8-B5CB-0003FD90A7CD}" srcOrd="2" destOrd="0" presId="urn:microsoft.com/office/officeart/2005/8/layout/hierarchy1"/>
    <dgm:cxn modelId="{F4E98375-8515-4C06-9DD4-A9EEDE97BC67}" type="presParOf" srcId="{9F61F4BA-F062-473D-B893-DD7840CC1436}" destId="{C718BA53-0B1B-4C02-9B02-B085AF1612ED}" srcOrd="3" destOrd="0" presId="urn:microsoft.com/office/officeart/2005/8/layout/hierarchy1"/>
    <dgm:cxn modelId="{344CDB7B-7BED-4081-9D5A-09BA65CE7EE3}" type="presParOf" srcId="{C718BA53-0B1B-4C02-9B02-B085AF1612ED}" destId="{A7A7CAB5-77AE-4419-B750-66449BACD119}" srcOrd="0" destOrd="0" presId="urn:microsoft.com/office/officeart/2005/8/layout/hierarchy1"/>
    <dgm:cxn modelId="{75BDA06E-FAF5-49AE-B4EA-27D97EB99BE8}" type="presParOf" srcId="{A7A7CAB5-77AE-4419-B750-66449BACD119}" destId="{D9777D63-093D-4880-B8CA-B06673B0EF5F}" srcOrd="0" destOrd="0" presId="urn:microsoft.com/office/officeart/2005/8/layout/hierarchy1"/>
    <dgm:cxn modelId="{C7DFBBAB-B1AD-4FDD-82CF-987DC43B79F4}" type="presParOf" srcId="{A7A7CAB5-77AE-4419-B750-66449BACD119}" destId="{93D7D13B-C558-4A8A-9310-545977B69049}" srcOrd="1" destOrd="0" presId="urn:microsoft.com/office/officeart/2005/8/layout/hierarchy1"/>
    <dgm:cxn modelId="{612FC7DB-DB8A-4CD2-90E3-894B5826A99E}" type="presParOf" srcId="{C718BA53-0B1B-4C02-9B02-B085AF1612ED}" destId="{5598E232-362F-4244-B6B7-352B84C77746}" srcOrd="1" destOrd="0" presId="urn:microsoft.com/office/officeart/2005/8/layout/hierarchy1"/>
    <dgm:cxn modelId="{C80FCDA2-6B5E-4BC9-9B9E-B22ADF638947}" type="presParOf" srcId="{9F61F4BA-F062-473D-B893-DD7840CC1436}" destId="{0E76D052-FB03-4D1E-8041-D11FC90272DA}" srcOrd="4" destOrd="0" presId="urn:microsoft.com/office/officeart/2005/8/layout/hierarchy1"/>
    <dgm:cxn modelId="{964BDE99-DFC6-4CB3-9871-4D59800F698D}" type="presParOf" srcId="{9F61F4BA-F062-473D-B893-DD7840CC1436}" destId="{8B7E7452-1AE4-46C1-B403-80640AA84965}" srcOrd="5" destOrd="0" presId="urn:microsoft.com/office/officeart/2005/8/layout/hierarchy1"/>
    <dgm:cxn modelId="{2454A6CD-DE61-4667-AF42-E28913493DB8}" type="presParOf" srcId="{8B7E7452-1AE4-46C1-B403-80640AA84965}" destId="{2C693C31-FB77-470B-B6DF-30993078408E}" srcOrd="0" destOrd="0" presId="urn:microsoft.com/office/officeart/2005/8/layout/hierarchy1"/>
    <dgm:cxn modelId="{68E6D005-423E-455B-9787-538B60734EEA}" type="presParOf" srcId="{2C693C31-FB77-470B-B6DF-30993078408E}" destId="{91AEDECE-48DE-426B-83A8-90CD1561570F}" srcOrd="0" destOrd="0" presId="urn:microsoft.com/office/officeart/2005/8/layout/hierarchy1"/>
    <dgm:cxn modelId="{8AC37DA6-D16C-47AE-9937-FADCEDEDA20C}" type="presParOf" srcId="{2C693C31-FB77-470B-B6DF-30993078408E}" destId="{46277F0E-11AE-4504-9749-13866CBBA602}" srcOrd="1" destOrd="0" presId="urn:microsoft.com/office/officeart/2005/8/layout/hierarchy1"/>
    <dgm:cxn modelId="{5275D19E-95A7-4127-9ADD-2696B57CB42B}" type="presParOf" srcId="{8B7E7452-1AE4-46C1-B403-80640AA84965}" destId="{4C3F14C7-8AE1-4500-A8A0-D1BC8EFE4C5C}" srcOrd="1" destOrd="0" presId="urn:microsoft.com/office/officeart/2005/8/layout/hierarchy1"/>
    <dgm:cxn modelId="{C5E377D3-D0A9-4A07-9167-6F7BEB757E55}" type="presParOf" srcId="{4C3F14C7-8AE1-4500-A8A0-D1BC8EFE4C5C}" destId="{5D394BFB-0551-45BC-A37A-7FECDB98C8A9}" srcOrd="0" destOrd="0" presId="urn:microsoft.com/office/officeart/2005/8/layout/hierarchy1"/>
    <dgm:cxn modelId="{F7B7B1CC-A3D3-4DF1-BA0A-306F70B69A7F}" type="presParOf" srcId="{4C3F14C7-8AE1-4500-A8A0-D1BC8EFE4C5C}" destId="{1C57BCF5-F47E-473B-881D-97A70F971011}" srcOrd="1" destOrd="0" presId="urn:microsoft.com/office/officeart/2005/8/layout/hierarchy1"/>
    <dgm:cxn modelId="{8F7566E4-17B6-4B59-B855-881613144AD5}" type="presParOf" srcId="{1C57BCF5-F47E-473B-881D-97A70F971011}" destId="{4BE2234C-CF12-40C4-A78B-1B395DF9FFA3}" srcOrd="0" destOrd="0" presId="urn:microsoft.com/office/officeart/2005/8/layout/hierarchy1"/>
    <dgm:cxn modelId="{A56E88CA-DBFA-4E29-BBD7-2A2D3FD42222}" type="presParOf" srcId="{4BE2234C-CF12-40C4-A78B-1B395DF9FFA3}" destId="{FFD2BF8C-3D36-42EF-A5FB-A2675F96AAC0}" srcOrd="0" destOrd="0" presId="urn:microsoft.com/office/officeart/2005/8/layout/hierarchy1"/>
    <dgm:cxn modelId="{0F2FBED9-102A-4DBA-9DDC-47851282C5A4}" type="presParOf" srcId="{4BE2234C-CF12-40C4-A78B-1B395DF9FFA3}" destId="{9FD66C80-F08E-4167-9A28-D3F6676E7715}" srcOrd="1" destOrd="0" presId="urn:microsoft.com/office/officeart/2005/8/layout/hierarchy1"/>
    <dgm:cxn modelId="{D3BFD708-DA2D-443D-98E3-EACAB238CA61}" type="presParOf" srcId="{1C57BCF5-F47E-473B-881D-97A70F971011}" destId="{7D757539-9A32-46E5-86B8-993011058C87}" srcOrd="1" destOrd="0" presId="urn:microsoft.com/office/officeart/2005/8/layout/hierarchy1"/>
    <dgm:cxn modelId="{60C4A1C5-E65C-4B3A-A51F-19D5D4EDA0E1}" type="presParOf" srcId="{4C3F14C7-8AE1-4500-A8A0-D1BC8EFE4C5C}" destId="{E64C3081-D01B-4A66-A0C3-613E064CD831}" srcOrd="2" destOrd="0" presId="urn:microsoft.com/office/officeart/2005/8/layout/hierarchy1"/>
    <dgm:cxn modelId="{875C59B8-54C6-4CA0-B6B6-019687E1BB0E}" type="presParOf" srcId="{4C3F14C7-8AE1-4500-A8A0-D1BC8EFE4C5C}" destId="{D8DC79D9-9750-4BD8-81B3-C15DFDB3A88E}" srcOrd="3" destOrd="0" presId="urn:microsoft.com/office/officeart/2005/8/layout/hierarchy1"/>
    <dgm:cxn modelId="{7BA50987-0C08-4CF1-A311-858BB2B4CE6D}" type="presParOf" srcId="{D8DC79D9-9750-4BD8-81B3-C15DFDB3A88E}" destId="{E1F56EB1-14DC-412D-9A92-C31208E49B17}" srcOrd="0" destOrd="0" presId="urn:microsoft.com/office/officeart/2005/8/layout/hierarchy1"/>
    <dgm:cxn modelId="{81DE8D7E-00CE-4C5E-A32B-C549D3538B67}" type="presParOf" srcId="{E1F56EB1-14DC-412D-9A92-C31208E49B17}" destId="{E01C2928-20E4-4100-9ACA-781003A3390B}" srcOrd="0" destOrd="0" presId="urn:microsoft.com/office/officeart/2005/8/layout/hierarchy1"/>
    <dgm:cxn modelId="{DA46ABE3-C8A0-4785-BE44-9CDD855BE692}" type="presParOf" srcId="{E1F56EB1-14DC-412D-9A92-C31208E49B17}" destId="{6F0B673B-C05F-4756-BA5D-108FDA7144C8}" srcOrd="1" destOrd="0" presId="urn:microsoft.com/office/officeart/2005/8/layout/hierarchy1"/>
    <dgm:cxn modelId="{0CD492CB-BC2B-43E0-AA7A-2012C66CEF3E}" type="presParOf" srcId="{D8DC79D9-9750-4BD8-81B3-C15DFDB3A88E}" destId="{412FB37E-38D3-4658-861E-71E9D4D3FF6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C3081-D01B-4A66-A0C3-613E064CD831}">
      <dsp:nvSpPr>
        <dsp:cNvPr id="0" name=""/>
        <dsp:cNvSpPr/>
      </dsp:nvSpPr>
      <dsp:spPr>
        <a:xfrm>
          <a:off x="5651896" y="2283765"/>
          <a:ext cx="798564" cy="338720"/>
        </a:xfrm>
        <a:custGeom>
          <a:avLst/>
          <a:gdLst/>
          <a:ahLst/>
          <a:cxnLst/>
          <a:rect l="0" t="0" r="0" b="0"/>
          <a:pathLst>
            <a:path>
              <a:moveTo>
                <a:pt x="0" y="0"/>
              </a:moveTo>
              <a:lnTo>
                <a:pt x="0" y="230828"/>
              </a:lnTo>
              <a:lnTo>
                <a:pt x="798564" y="230828"/>
              </a:lnTo>
              <a:lnTo>
                <a:pt x="798564"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94BFB-0551-45BC-A37A-7FECDB98C8A9}">
      <dsp:nvSpPr>
        <dsp:cNvPr id="0" name=""/>
        <dsp:cNvSpPr/>
      </dsp:nvSpPr>
      <dsp:spPr>
        <a:xfrm>
          <a:off x="4940163" y="2283765"/>
          <a:ext cx="711733" cy="338720"/>
        </a:xfrm>
        <a:custGeom>
          <a:avLst/>
          <a:gdLst/>
          <a:ahLst/>
          <a:cxnLst/>
          <a:rect l="0" t="0" r="0" b="0"/>
          <a:pathLst>
            <a:path>
              <a:moveTo>
                <a:pt x="711733" y="0"/>
              </a:moveTo>
              <a:lnTo>
                <a:pt x="711733"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76D052-FB03-4D1E-8041-D11FC90272DA}">
      <dsp:nvSpPr>
        <dsp:cNvPr id="0" name=""/>
        <dsp:cNvSpPr/>
      </dsp:nvSpPr>
      <dsp:spPr>
        <a:xfrm>
          <a:off x="3829148" y="1205489"/>
          <a:ext cx="1822748" cy="338720"/>
        </a:xfrm>
        <a:custGeom>
          <a:avLst/>
          <a:gdLst/>
          <a:ahLst/>
          <a:cxnLst/>
          <a:rect l="0" t="0" r="0" b="0"/>
          <a:pathLst>
            <a:path>
              <a:moveTo>
                <a:pt x="0" y="0"/>
              </a:moveTo>
              <a:lnTo>
                <a:pt x="0" y="230828"/>
              </a:lnTo>
              <a:lnTo>
                <a:pt x="1822748" y="230828"/>
              </a:lnTo>
              <a:lnTo>
                <a:pt x="1822748"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70C58D-CC72-40E8-B5CB-0003FD90A7CD}">
      <dsp:nvSpPr>
        <dsp:cNvPr id="0" name=""/>
        <dsp:cNvSpPr/>
      </dsp:nvSpPr>
      <dsp:spPr>
        <a:xfrm>
          <a:off x="3675526" y="1205489"/>
          <a:ext cx="153621" cy="338720"/>
        </a:xfrm>
        <a:custGeom>
          <a:avLst/>
          <a:gdLst/>
          <a:ahLst/>
          <a:cxnLst/>
          <a:rect l="0" t="0" r="0" b="0"/>
          <a:pathLst>
            <a:path>
              <a:moveTo>
                <a:pt x="153621" y="0"/>
              </a:moveTo>
              <a:lnTo>
                <a:pt x="153621"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AEE7C-44A6-4B93-A4BB-A4DF16F77D09}">
      <dsp:nvSpPr>
        <dsp:cNvPr id="0" name=""/>
        <dsp:cNvSpPr/>
      </dsp:nvSpPr>
      <dsp:spPr>
        <a:xfrm>
          <a:off x="2006399" y="2283765"/>
          <a:ext cx="1423466" cy="338720"/>
        </a:xfrm>
        <a:custGeom>
          <a:avLst/>
          <a:gdLst/>
          <a:ahLst/>
          <a:cxnLst/>
          <a:rect l="0" t="0" r="0" b="0"/>
          <a:pathLst>
            <a:path>
              <a:moveTo>
                <a:pt x="0" y="0"/>
              </a:moveTo>
              <a:lnTo>
                <a:pt x="0" y="230828"/>
              </a:lnTo>
              <a:lnTo>
                <a:pt x="1423466" y="230828"/>
              </a:lnTo>
              <a:lnTo>
                <a:pt x="1423466"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05C3B-6599-4601-99C7-154F7C556F5F}">
      <dsp:nvSpPr>
        <dsp:cNvPr id="0" name=""/>
        <dsp:cNvSpPr/>
      </dsp:nvSpPr>
      <dsp:spPr>
        <a:xfrm>
          <a:off x="1960679" y="2283765"/>
          <a:ext cx="91440" cy="338720"/>
        </a:xfrm>
        <a:custGeom>
          <a:avLst/>
          <a:gdLst/>
          <a:ahLst/>
          <a:cxnLst/>
          <a:rect l="0" t="0" r="0" b="0"/>
          <a:pathLst>
            <a:path>
              <a:moveTo>
                <a:pt x="45720" y="0"/>
              </a:moveTo>
              <a:lnTo>
                <a:pt x="4572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19918D-0FD4-4905-9592-776F0F206989}">
      <dsp:nvSpPr>
        <dsp:cNvPr id="0" name=""/>
        <dsp:cNvSpPr/>
      </dsp:nvSpPr>
      <dsp:spPr>
        <a:xfrm>
          <a:off x="582932" y="2283765"/>
          <a:ext cx="1423466" cy="338720"/>
        </a:xfrm>
        <a:custGeom>
          <a:avLst/>
          <a:gdLst/>
          <a:ahLst/>
          <a:cxnLst/>
          <a:rect l="0" t="0" r="0" b="0"/>
          <a:pathLst>
            <a:path>
              <a:moveTo>
                <a:pt x="1423466" y="0"/>
              </a:moveTo>
              <a:lnTo>
                <a:pt x="1423466" y="230828"/>
              </a:lnTo>
              <a:lnTo>
                <a:pt x="0" y="230828"/>
              </a:lnTo>
              <a:lnTo>
                <a:pt x="0" y="338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73880-012B-4569-AB97-CA2638A9ECFA}">
      <dsp:nvSpPr>
        <dsp:cNvPr id="0" name=""/>
        <dsp:cNvSpPr/>
      </dsp:nvSpPr>
      <dsp:spPr>
        <a:xfrm>
          <a:off x="2006399" y="1205489"/>
          <a:ext cx="1822748" cy="338720"/>
        </a:xfrm>
        <a:custGeom>
          <a:avLst/>
          <a:gdLst/>
          <a:ahLst/>
          <a:cxnLst/>
          <a:rect l="0" t="0" r="0" b="0"/>
          <a:pathLst>
            <a:path>
              <a:moveTo>
                <a:pt x="1822748" y="0"/>
              </a:moveTo>
              <a:lnTo>
                <a:pt x="1822748" y="230828"/>
              </a:lnTo>
              <a:lnTo>
                <a:pt x="0" y="230828"/>
              </a:lnTo>
              <a:lnTo>
                <a:pt x="0" y="33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F83B2-D0CB-4F50-B05F-F96744BBEDF7}">
      <dsp:nvSpPr>
        <dsp:cNvPr id="0" name=""/>
        <dsp:cNvSpPr/>
      </dsp:nvSpPr>
      <dsp:spPr>
        <a:xfrm>
          <a:off x="2566377" y="465934"/>
          <a:ext cx="2525541" cy="739555"/>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BA9F0-F83B-44CF-88B7-7C2D6A3F810B}">
      <dsp:nvSpPr>
        <dsp:cNvPr id="0" name=""/>
        <dsp:cNvSpPr/>
      </dsp:nvSpPr>
      <dsp:spPr>
        <a:xfrm>
          <a:off x="2695783" y="588870"/>
          <a:ext cx="2525541" cy="739555"/>
        </a:xfrm>
        <a:prstGeom prst="roundRect">
          <a:avLst>
            <a:gd name="adj" fmla="val 10000"/>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SwISTEM Resource Center</a:t>
          </a:r>
        </a:p>
      </dsp:txBody>
      <dsp:txXfrm>
        <a:off x="2717444" y="610531"/>
        <a:ext cx="2482219" cy="696233"/>
      </dsp:txXfrm>
    </dsp:sp>
    <dsp:sp modelId="{E32980BC-DABF-4584-B5EF-F9A9B4277293}">
      <dsp:nvSpPr>
        <dsp:cNvPr id="0" name=""/>
        <dsp:cNvSpPr/>
      </dsp:nvSpPr>
      <dsp:spPr>
        <a:xfrm>
          <a:off x="1424072" y="1544210"/>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D5E836-ABD5-4CA9-8094-A247E777CFFD}">
      <dsp:nvSpPr>
        <dsp:cNvPr id="0" name=""/>
        <dsp:cNvSpPr/>
      </dsp:nvSpPr>
      <dsp:spPr>
        <a:xfrm>
          <a:off x="1553478"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Outreach Activities</a:t>
          </a:r>
        </a:p>
      </dsp:txBody>
      <dsp:txXfrm>
        <a:off x="1575139" y="1688807"/>
        <a:ext cx="1121332" cy="696233"/>
      </dsp:txXfrm>
    </dsp:sp>
    <dsp:sp modelId="{071A8259-E7A9-40AF-BAAA-3AE63A053ED7}">
      <dsp:nvSpPr>
        <dsp:cNvPr id="0" name=""/>
        <dsp:cNvSpPr/>
      </dsp:nvSpPr>
      <dsp:spPr>
        <a:xfrm>
          <a:off x="605"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82C06D-649F-41AF-BD37-6F6692A2A208}">
      <dsp:nvSpPr>
        <dsp:cNvPr id="0" name=""/>
        <dsp:cNvSpPr/>
      </dsp:nvSpPr>
      <dsp:spPr>
        <a:xfrm>
          <a:off x="130011"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Tri-State Science and Engineering Fair</a:t>
          </a:r>
        </a:p>
      </dsp:txBody>
      <dsp:txXfrm>
        <a:off x="151672" y="2767083"/>
        <a:ext cx="1121332" cy="696233"/>
      </dsp:txXfrm>
    </dsp:sp>
    <dsp:sp modelId="{07BA10A4-D15F-45EB-B587-5420FAFEC40B}">
      <dsp:nvSpPr>
        <dsp:cNvPr id="0" name=""/>
        <dsp:cNvSpPr/>
      </dsp:nvSpPr>
      <dsp:spPr>
        <a:xfrm>
          <a:off x="1424072"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A31C1-39D8-4B4F-AD21-3B96FB1D7A13}">
      <dsp:nvSpPr>
        <dsp:cNvPr id="0" name=""/>
        <dsp:cNvSpPr/>
      </dsp:nvSpPr>
      <dsp:spPr>
        <a:xfrm>
          <a:off x="1553478"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First Lego League</a:t>
          </a:r>
        </a:p>
      </dsp:txBody>
      <dsp:txXfrm>
        <a:off x="1575139" y="2767083"/>
        <a:ext cx="1121332" cy="696233"/>
      </dsp:txXfrm>
    </dsp:sp>
    <dsp:sp modelId="{8698ED58-6234-43E2-9858-87E2185546F8}">
      <dsp:nvSpPr>
        <dsp:cNvPr id="0" name=""/>
        <dsp:cNvSpPr/>
      </dsp:nvSpPr>
      <dsp:spPr>
        <a:xfrm>
          <a:off x="2847538" y="2622486"/>
          <a:ext cx="1164654" cy="7395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80888-969F-4003-A274-26EB3EF1D07F}">
      <dsp:nvSpPr>
        <dsp:cNvPr id="0" name=""/>
        <dsp:cNvSpPr/>
      </dsp:nvSpPr>
      <dsp:spPr>
        <a:xfrm>
          <a:off x="2976944"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Science Olympiad (2023)</a:t>
          </a:r>
        </a:p>
      </dsp:txBody>
      <dsp:txXfrm>
        <a:off x="2998605" y="2767083"/>
        <a:ext cx="1121332" cy="696233"/>
      </dsp:txXfrm>
    </dsp:sp>
    <dsp:sp modelId="{D9777D63-093D-4880-B8CA-B06673B0EF5F}">
      <dsp:nvSpPr>
        <dsp:cNvPr id="0" name=""/>
        <dsp:cNvSpPr/>
      </dsp:nvSpPr>
      <dsp:spPr>
        <a:xfrm>
          <a:off x="2847538" y="1544210"/>
          <a:ext cx="1655975" cy="73955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7D13B-C558-4A8A-9310-545977B69049}">
      <dsp:nvSpPr>
        <dsp:cNvPr id="0" name=""/>
        <dsp:cNvSpPr/>
      </dsp:nvSpPr>
      <dsp:spPr>
        <a:xfrm>
          <a:off x="2976944" y="1667146"/>
          <a:ext cx="1655975" cy="739555"/>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Teacher Professional Development</a:t>
          </a:r>
        </a:p>
      </dsp:txBody>
      <dsp:txXfrm>
        <a:off x="2998605" y="1688807"/>
        <a:ext cx="1612653" cy="696233"/>
      </dsp:txXfrm>
    </dsp:sp>
    <dsp:sp modelId="{91AEDECE-48DE-426B-83A8-90CD1561570F}">
      <dsp:nvSpPr>
        <dsp:cNvPr id="0" name=""/>
        <dsp:cNvSpPr/>
      </dsp:nvSpPr>
      <dsp:spPr>
        <a:xfrm>
          <a:off x="5069569" y="1544210"/>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77F0E-11AE-4504-9749-13866CBBA602}">
      <dsp:nvSpPr>
        <dsp:cNvPr id="0" name=""/>
        <dsp:cNvSpPr/>
      </dsp:nvSpPr>
      <dsp:spPr>
        <a:xfrm>
          <a:off x="5198975" y="1667146"/>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Equipment Lending Service</a:t>
          </a:r>
        </a:p>
      </dsp:txBody>
      <dsp:txXfrm>
        <a:off x="5220636" y="1688807"/>
        <a:ext cx="1121332" cy="696233"/>
      </dsp:txXfrm>
    </dsp:sp>
    <dsp:sp modelId="{FFD2BF8C-3D36-42EF-A5FB-A2675F96AAC0}">
      <dsp:nvSpPr>
        <dsp:cNvPr id="0" name=""/>
        <dsp:cNvSpPr/>
      </dsp:nvSpPr>
      <dsp:spPr>
        <a:xfrm>
          <a:off x="4271005" y="2622486"/>
          <a:ext cx="1338316"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66C80-F08E-4167-9A28-D3F6676E7715}">
      <dsp:nvSpPr>
        <dsp:cNvPr id="0" name=""/>
        <dsp:cNvSpPr/>
      </dsp:nvSpPr>
      <dsp:spPr>
        <a:xfrm>
          <a:off x="4400411" y="2745422"/>
          <a:ext cx="1338316"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Curriculum/ Instructional Assistance</a:t>
          </a:r>
        </a:p>
      </dsp:txBody>
      <dsp:txXfrm>
        <a:off x="4422072" y="2767083"/>
        <a:ext cx="1294994" cy="696233"/>
      </dsp:txXfrm>
    </dsp:sp>
    <dsp:sp modelId="{E01C2928-20E4-4100-9ACA-781003A3390B}">
      <dsp:nvSpPr>
        <dsp:cNvPr id="0" name=""/>
        <dsp:cNvSpPr/>
      </dsp:nvSpPr>
      <dsp:spPr>
        <a:xfrm>
          <a:off x="5868133" y="2622486"/>
          <a:ext cx="1164654" cy="73955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B673B-C05F-4756-BA5D-108FDA7144C8}">
      <dsp:nvSpPr>
        <dsp:cNvPr id="0" name=""/>
        <dsp:cNvSpPr/>
      </dsp:nvSpPr>
      <dsp:spPr>
        <a:xfrm>
          <a:off x="5997539" y="2745422"/>
          <a:ext cx="1164654" cy="739555"/>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Equipment Circulation</a:t>
          </a:r>
        </a:p>
      </dsp:txBody>
      <dsp:txXfrm>
        <a:off x="6019200" y="2767083"/>
        <a:ext cx="1121332" cy="6962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CF4818AF-F175-4B42-AC75-6B774B3EB141}" type="datetimeFigureOut">
              <a:rPr lang="en-US" smtClean="0"/>
              <a:t>8/12/2022</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23813E0F-A49D-4FDC-98EE-F712D2C80C17}" type="slidenum">
              <a:rPr lang="en-US" smtClean="0"/>
              <a:t>‹#›</a:t>
            </a:fld>
            <a:endParaRPr lang="en-US"/>
          </a:p>
        </p:txBody>
      </p:sp>
    </p:spTree>
    <p:extLst>
      <p:ext uri="{BB962C8B-B14F-4D97-AF65-F5344CB8AC3E}">
        <p14:creationId xmlns:p14="http://schemas.microsoft.com/office/powerpoint/2010/main" val="2456352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4454E46-363A-4135-AD13-0F348C76F795}" type="datetimeFigureOut">
              <a:rPr lang="en-US" smtClean="0"/>
              <a:t>8/12/2022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6E979A9-E829-421B-81CA-C3DF53283B15}" type="slidenum">
              <a:rPr lang="en-US" smtClean="0"/>
              <a:t>‹#›</a:t>
            </a:fld>
            <a:endParaRPr lang="en-US"/>
          </a:p>
        </p:txBody>
      </p:sp>
    </p:spTree>
    <p:extLst>
      <p:ext uri="{BB962C8B-B14F-4D97-AF65-F5344CB8AC3E}">
        <p14:creationId xmlns:p14="http://schemas.microsoft.com/office/powerpoint/2010/main" val="413499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979A9-E829-421B-81CA-C3DF53283B15}" type="slidenum">
              <a:rPr lang="en-US" smtClean="0"/>
              <a:t>2</a:t>
            </a:fld>
            <a:endParaRPr lang="en-US"/>
          </a:p>
        </p:txBody>
      </p:sp>
    </p:spTree>
    <p:extLst>
      <p:ext uri="{BB962C8B-B14F-4D97-AF65-F5344CB8AC3E}">
        <p14:creationId xmlns:p14="http://schemas.microsoft.com/office/powerpoint/2010/main" val="33253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2959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84490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65140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15315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75B96-4BBB-4789-B163-624E4A48D649}" type="datetimeFigureOut">
              <a:rPr lang="en-US" smtClean="0"/>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01621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E75B96-4BBB-4789-B163-624E4A48D64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168790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E75B96-4BBB-4789-B163-624E4A48D649}" type="datetimeFigureOut">
              <a:rPr lang="en-US" smtClean="0"/>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2181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E75B96-4BBB-4789-B163-624E4A48D649}" type="datetimeFigureOut">
              <a:rPr lang="en-US" smtClean="0"/>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52594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75B96-4BBB-4789-B163-624E4A48D649}" type="datetimeFigureOut">
              <a:rPr lang="en-US" smtClean="0"/>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281295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371177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75B96-4BBB-4789-B163-624E4A48D649}" type="datetimeFigureOut">
              <a:rPr lang="en-US" smtClean="0"/>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EF435-8A86-4CEB-93E8-07B75E1F4842}" type="slidenum">
              <a:rPr lang="en-US" smtClean="0"/>
              <a:t>‹#›</a:t>
            </a:fld>
            <a:endParaRPr lang="en-US"/>
          </a:p>
        </p:txBody>
      </p:sp>
    </p:spTree>
    <p:extLst>
      <p:ext uri="{BB962C8B-B14F-4D97-AF65-F5344CB8AC3E}">
        <p14:creationId xmlns:p14="http://schemas.microsoft.com/office/powerpoint/2010/main" val="41241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75B96-4BBB-4789-B163-624E4A48D649}" type="datetimeFigureOut">
              <a:rPr lang="en-US" smtClean="0"/>
              <a:t>8/12/2022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EF435-8A86-4CEB-93E8-07B75E1F4842}" type="slidenum">
              <a:rPr lang="en-US" smtClean="0"/>
              <a:t>‹#›</a:t>
            </a:fld>
            <a:endParaRPr lang="en-US"/>
          </a:p>
        </p:txBody>
      </p:sp>
    </p:spTree>
    <p:extLst>
      <p:ext uri="{BB962C8B-B14F-4D97-AF65-F5344CB8AC3E}">
        <p14:creationId xmlns:p14="http://schemas.microsoft.com/office/powerpoint/2010/main" val="364734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pasco.com/products/lab-apparatus/mechanics/timers/me-9403" TargetMode="External"/><Relationship Id="rId2" Type="http://schemas.openxmlformats.org/officeDocument/2006/relationships/hyperlink" Target="https://www.vernier.com/product/photogate/"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usi.edu/media/5628794/mini-launcher-manual-me-6825a.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si.edu/media/5632786/string-vibrator-lab.docx" TargetMode="External"/><Relationship Id="rId2" Type="http://schemas.openxmlformats.org/officeDocument/2006/relationships/hyperlink" Target="https://www.youtube.com/watch?v=Gf6EbRmYImI"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hyperlink" Target="https://www.usi.edu/media/5628793/basic-optics-system-manual-os-8515c.pdf" TargetMode="External"/><Relationship Id="rId2" Type="http://schemas.openxmlformats.org/officeDocument/2006/relationships/hyperlink" Target="https://www.pasco.com/products/lab-apparatus/light-and-optics/basic-optics/os-8515"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forms/d/e/1FAIpQLSfh8xAb2oKrg9f3uzswKZJwI8pbPuaMS642JcGFdQFv_I_d3Q/viewform" TargetMode="External"/><Relationship Id="rId2" Type="http://schemas.openxmlformats.org/officeDocument/2006/relationships/hyperlink" Target="http://www.usi.edu/STE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si.edu/science/southwest-indiana-stem/equipment-lending-service/swistem-equipment-listing/"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usi.edu/media/5640585/2022-2023-equipment-inventory-list-1.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vernier.com/product/force-plate/" TargetMode="External"/><Relationship Id="rId13" Type="http://schemas.openxmlformats.org/officeDocument/2006/relationships/hyperlink" Target="https://www.vernier.com/product/ekg-sensor/" TargetMode="External"/><Relationship Id="rId3" Type="http://schemas.openxmlformats.org/officeDocument/2006/relationships/hyperlink" Target="https://www.vernier.com/product/dissolved-oxygen-probe/" TargetMode="External"/><Relationship Id="rId7" Type="http://schemas.openxmlformats.org/officeDocument/2006/relationships/hyperlink" Target="https://www.vernier.com/product/stainless-steel-temperature-probe/" TargetMode="External"/><Relationship Id="rId12" Type="http://schemas.openxmlformats.org/officeDocument/2006/relationships/hyperlink" Target="https://www.vernier.com/product/low-g-accelerometer/" TargetMode="External"/><Relationship Id="rId2" Type="http://schemas.openxmlformats.org/officeDocument/2006/relationships/image" Target="../media/image11.jpeg"/><Relationship Id="rId16"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www.vernier.com/product/dual-range-force-sensor/" TargetMode="External"/><Relationship Id="rId11" Type="http://schemas.openxmlformats.org/officeDocument/2006/relationships/hyperlink" Target="https://www.vernier.com/product/gas-pressure-sensor/" TargetMode="External"/><Relationship Id="rId5" Type="http://schemas.openxmlformats.org/officeDocument/2006/relationships/hyperlink" Target="https://www.vernier.com/product/colorimeter/" TargetMode="External"/><Relationship Id="rId15" Type="http://schemas.openxmlformats.org/officeDocument/2006/relationships/image" Target="../media/image12.jpeg"/><Relationship Id="rId10" Type="http://schemas.openxmlformats.org/officeDocument/2006/relationships/hyperlink" Target="https://www.vernier.com/product/photogate/" TargetMode="External"/><Relationship Id="rId4" Type="http://schemas.openxmlformats.org/officeDocument/2006/relationships/hyperlink" Target="https://www.vernier.com/product/current-probe/" TargetMode="External"/><Relationship Id="rId9" Type="http://schemas.openxmlformats.org/officeDocument/2006/relationships/hyperlink" Target="https://www.vernier.com/product/tris-compatible-flat-ph-sensor/" TargetMode="External"/><Relationship Id="rId14" Type="http://schemas.openxmlformats.org/officeDocument/2006/relationships/hyperlink" Target="https://www.vernier.com/product/hand-grip-heart-rate-monitor/"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drive.google.com/file/d/1YgaIB_4bk6E9VCmIkzaQuQqkGCs8sNe5/view?usp=sharing" TargetMode="External"/><Relationship Id="rId13" Type="http://schemas.openxmlformats.org/officeDocument/2006/relationships/hyperlink" Target="https://drive.google.com/file/d/1mIyNcL4PV3-ltkdGc8KSbFMJmS4Vv0QI/view?usp=sharing" TargetMode="External"/><Relationship Id="rId3" Type="http://schemas.openxmlformats.org/officeDocument/2006/relationships/image" Target="../media/image15.jpeg"/><Relationship Id="rId7" Type="http://schemas.openxmlformats.org/officeDocument/2006/relationships/hyperlink" Target="https://drive.google.com/file/d/1yx6fZXx5eNboL5xinPaOm2biq_GB2y_I/view?usp=sharing" TargetMode="External"/><Relationship Id="rId12" Type="http://schemas.openxmlformats.org/officeDocument/2006/relationships/hyperlink" Target="https://drive.google.com/file/d/11opcsKCd5hSHdgR39gFyN9_MMehq4ddy/view?usp=sharin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drive.google.com/file/d/1b8m4gRj7f8ejzxoL4SPPNgQ4TbtD4xKv/view?usp=sharing" TargetMode="External"/><Relationship Id="rId11" Type="http://schemas.openxmlformats.org/officeDocument/2006/relationships/hyperlink" Target="https://drive.google.com/file/d/1HNx37DljKRdBW1m9IUDwdN6o4fUmg0SC/view?usp=sharing" TargetMode="External"/><Relationship Id="rId5" Type="http://schemas.openxmlformats.org/officeDocument/2006/relationships/hyperlink" Target="https://drive.google.com/drive/folders/1ZyWA473xYQgsiIVcmsllGwoFEwFfaKlj?usp=sharing" TargetMode="External"/><Relationship Id="rId10" Type="http://schemas.openxmlformats.org/officeDocument/2006/relationships/hyperlink" Target="https://drive.google.com/file/d/1rjGQbd8k-T4F1_q9NAJaEdMsrUuwXGFR/view?usp=sharing" TargetMode="External"/><Relationship Id="rId4" Type="http://schemas.openxmlformats.org/officeDocument/2006/relationships/hyperlink" Target="https://drive.google.com/file/d/1iowrc2kS9a8jSlGZo-kKTYXJJYI0Q-8d/view?usp=sharing" TargetMode="External"/><Relationship Id="rId9" Type="http://schemas.openxmlformats.org/officeDocument/2006/relationships/hyperlink" Target="https://drive.google.com/drive/folders/1mWQW0hg8kU0zCDwsnpvN0PVF40rEBcpK?usp=sharing" TargetMode="External"/><Relationship Id="rId14" Type="http://schemas.openxmlformats.org/officeDocument/2006/relationships/hyperlink" Target="https://www.usi.edu/science/southwest-indiana-stem/equipment-lending-service/laboratory-activitie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carolina.com/microscope-slide-classroom-resources/animal-mitosis-microslide-lesson-set/489736A.pr?question=animal+mitosis" TargetMode="External"/><Relationship Id="rId13" Type="http://schemas.openxmlformats.org/officeDocument/2006/relationships/hyperlink" Target="https://www.carolina.com/cell-models/altay-animal-cell-meiosis-model-set/561618.pr" TargetMode="External"/><Relationship Id="rId18" Type="http://schemas.openxmlformats.org/officeDocument/2006/relationships/image" Target="../media/image19.jpeg"/><Relationship Id="rId3" Type="http://schemas.openxmlformats.org/officeDocument/2006/relationships/hyperlink" Target="https://www.carolina.com/plant-microscope-slides/beginners-biology-microscope-slide-set/292336.pr" TargetMode="External"/><Relationship Id="rId7" Type="http://schemas.openxmlformats.org/officeDocument/2006/relationships/hyperlink" Target="https://www.carolina.com/microscope-slide-classroom-resources/microslide-viewer/489700.pr" TargetMode="External"/><Relationship Id="rId12" Type="http://schemas.openxmlformats.org/officeDocument/2006/relationships/hyperlink" Target="https://www.carolina.com/cell-models/altay-animal-cell-mitosis-model-set/561614.pr" TargetMode="External"/><Relationship Id="rId17" Type="http://schemas.openxmlformats.org/officeDocument/2006/relationships/image" Target="../media/image18.jpeg"/><Relationship Id="rId2" Type="http://schemas.openxmlformats.org/officeDocument/2006/relationships/hyperlink" Target="https://www.carolina.com/compound-microscopes/wolfe-advanced-led-series-microscopes-built-in-mechanical-stage/FAM_591000.pr" TargetMode="Externa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www.carolina.com/cell-models/3b-animal-cell-model/563957.pr" TargetMode="External"/><Relationship Id="rId11" Type="http://schemas.openxmlformats.org/officeDocument/2006/relationships/hyperlink" Target="https://www.carolina.com/microscope-slide-classroom-resources/plant-mitosis-microslide-lessons/FAM_489737.pr?question=plant+mitosis" TargetMode="External"/><Relationship Id="rId5" Type="http://schemas.openxmlformats.org/officeDocument/2006/relationships/hyperlink" Target="https://www.amazon.com/Famemaster-4D-Science-Animal-Anatomy-Model/dp/B003BYKP7U/ref=sr_1_1?dchild=1&amp;keywords=fame+master+animal+cell&amp;qid=1626439742&amp;sr=8-1" TargetMode="External"/><Relationship Id="rId15" Type="http://schemas.openxmlformats.org/officeDocument/2006/relationships/image" Target="../media/image16.jpg"/><Relationship Id="rId10" Type="http://schemas.openxmlformats.org/officeDocument/2006/relationships/hyperlink" Target="https://www.carolina.com/microscope-slide-classroom-resources/meiosis-microslide-lesson-set-pack-of-10/489738B.pr" TargetMode="External"/><Relationship Id="rId19" Type="http://schemas.openxmlformats.org/officeDocument/2006/relationships/image" Target="../media/image20.jpeg"/><Relationship Id="rId4" Type="http://schemas.openxmlformats.org/officeDocument/2006/relationships/hyperlink" Target="https://www.carolina.com/basic-science-microscope-slides/plants-and-animals-elementary-microscope-slide-set/291012.pr?question=291012" TargetMode="External"/><Relationship Id="rId9" Type="http://schemas.openxmlformats.org/officeDocument/2006/relationships/hyperlink" Target="https://www.rainbowresource.com/product/010420/product.html" TargetMode="External"/><Relationship Id="rId14" Type="http://schemas.openxmlformats.org/officeDocument/2006/relationships/hyperlink" Target="https://www.amazon.com/Learning-Resources-LER6039-Magnetic-Animal/dp/B006SDC9TS/ref=pd_lpo_2?pd_rd_i=B006SDC9TS&amp;psc=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vJW7N1b8_UM&amp;t=49s"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17571525-72B2-4B10-96D2-46C2D5C074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187184"/>
            <a:ext cx="4038600" cy="22717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BACF6EA-498C-4C33-AF7A-EF7F5C3C75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6567" y="5071012"/>
            <a:ext cx="2920342" cy="16426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856E6D-1613-402F-83FA-4D0267871068}"/>
              </a:ext>
            </a:extLst>
          </p:cNvPr>
          <p:cNvSpPr txBox="1"/>
          <p:nvPr/>
        </p:nvSpPr>
        <p:spPr>
          <a:xfrm>
            <a:off x="228600" y="609600"/>
            <a:ext cx="8915400" cy="2708434"/>
          </a:xfrm>
          <a:prstGeom prst="rect">
            <a:avLst/>
          </a:prstGeom>
          <a:noFill/>
        </p:spPr>
        <p:txBody>
          <a:bodyPr wrap="square" rtlCol="0">
            <a:spAutoFit/>
          </a:bodyPr>
          <a:lstStyle/>
          <a:p>
            <a:pPr algn="ctr"/>
            <a:r>
              <a:rPr lang="en-US" sz="3600" dirty="0">
                <a:solidFill>
                  <a:schemeClr val="tx2">
                    <a:lumMod val="60000"/>
                    <a:lumOff val="40000"/>
                  </a:schemeClr>
                </a:solidFill>
              </a:rPr>
              <a:t>Welcome to the Southwest Indiana STEM Resource Center Virtual Presentation!</a:t>
            </a:r>
          </a:p>
          <a:p>
            <a:endParaRPr lang="en-US" dirty="0"/>
          </a:p>
          <a:p>
            <a:pPr algn="ctr"/>
            <a:r>
              <a:rPr lang="en-US" sz="1600" dirty="0"/>
              <a:t>We invite you to click through the presentation to learn more about this one-of-a kind resource.  The first part of the presentation gives you some background… but keep clicking to see examples of the over 1,000 pieces of STEM equipment available to you.  We have many resources available for </a:t>
            </a:r>
            <a:r>
              <a:rPr lang="en-US" sz="1600" b="1" dirty="0"/>
              <a:t>high school teachers</a:t>
            </a:r>
            <a:r>
              <a:rPr lang="en-US" sz="1600" dirty="0"/>
              <a:t>.  Several teachers also use our inventory to enhance what they already have in their classroom.  So click through our presentation to see our most popular items and learn more about our </a:t>
            </a:r>
            <a:r>
              <a:rPr lang="en-US" sz="1600" dirty="0">
                <a:solidFill>
                  <a:srgbClr val="00B050"/>
                </a:solidFill>
              </a:rPr>
              <a:t>FREE</a:t>
            </a:r>
            <a:r>
              <a:rPr lang="en-US" sz="1600" dirty="0"/>
              <a:t> service!</a:t>
            </a:r>
          </a:p>
        </p:txBody>
      </p:sp>
      <p:pic>
        <p:nvPicPr>
          <p:cNvPr id="1026" name="Picture 2">
            <a:extLst>
              <a:ext uri="{FF2B5EF4-FFF2-40B4-BE49-F238E27FC236}">
                <a16:creationId xmlns:a16="http://schemas.microsoft.com/office/drawing/2014/main" id="{850F0420-E0C8-48E3-A01E-ADDA1BBE69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380" y="3311043"/>
            <a:ext cx="1445317" cy="1770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5B11B66-AB56-4A31-B712-C0689EC8C6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3886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E4305D1-077C-43A0-A10A-7A846B0EA3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588" y="5325250"/>
            <a:ext cx="1388454" cy="138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5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219200" y="1012903"/>
            <a:ext cx="5029200" cy="523220"/>
          </a:xfrm>
          <a:prstGeom prst="rect">
            <a:avLst/>
          </a:prstGeom>
          <a:noFill/>
        </p:spPr>
        <p:txBody>
          <a:bodyPr wrap="square" rtlCol="0">
            <a:spAutoFit/>
          </a:bodyPr>
          <a:lstStyle/>
          <a:p>
            <a:pPr algn="ctr"/>
            <a:r>
              <a:rPr lang="en-US" sz="2800" b="1" dirty="0"/>
              <a:t>Photogates</a:t>
            </a:r>
          </a:p>
        </p:txBody>
      </p:sp>
      <p:sp>
        <p:nvSpPr>
          <p:cNvPr id="10" name="Rectangle 9"/>
          <p:cNvSpPr/>
          <p:nvPr/>
        </p:nvSpPr>
        <p:spPr>
          <a:xfrm>
            <a:off x="419098" y="1530664"/>
            <a:ext cx="5334001" cy="1600438"/>
          </a:xfrm>
          <a:prstGeom prst="rect">
            <a:avLst/>
          </a:prstGeom>
        </p:spPr>
        <p:txBody>
          <a:bodyPr wrap="square">
            <a:spAutoFit/>
          </a:bodyPr>
          <a:lstStyle/>
          <a:p>
            <a:r>
              <a:rPr lang="en-US" sz="1400" dirty="0"/>
              <a:t>We have two types of photogates, and both are perfect for Physics labs!  One is by Vernier and can be used with the Vernier </a:t>
            </a:r>
            <a:r>
              <a:rPr lang="en-US" sz="1400" dirty="0" err="1"/>
              <a:t>Labquest</a:t>
            </a:r>
            <a:r>
              <a:rPr lang="en-US" sz="1400" dirty="0"/>
              <a:t>.  The other is a Pasco photogate timer and can be used as a stand-alone unit. </a:t>
            </a:r>
          </a:p>
          <a:p>
            <a:r>
              <a:rPr lang="en-US" sz="1400" dirty="0">
                <a:hlinkClick r:id="rId2"/>
              </a:rPr>
              <a:t>Vernier Photogate</a:t>
            </a:r>
            <a:endParaRPr lang="en-US" sz="1400" dirty="0"/>
          </a:p>
          <a:p>
            <a:r>
              <a:rPr lang="en-US" sz="1400" dirty="0">
                <a:hlinkClick r:id="rId3"/>
              </a:rPr>
              <a:t>Pasco Photogate Timer</a:t>
            </a:r>
            <a:endParaRPr lang="en-US" sz="1400" dirty="0"/>
          </a:p>
          <a:p>
            <a:r>
              <a:rPr lang="en-US" sz="1400" dirty="0"/>
              <a:t> </a:t>
            </a:r>
          </a:p>
        </p:txBody>
      </p:sp>
      <p:sp>
        <p:nvSpPr>
          <p:cNvPr id="6" name="TextBox 5"/>
          <p:cNvSpPr txBox="1"/>
          <p:nvPr/>
        </p:nvSpPr>
        <p:spPr>
          <a:xfrm>
            <a:off x="449159" y="3676848"/>
            <a:ext cx="4800600" cy="523220"/>
          </a:xfrm>
          <a:prstGeom prst="rect">
            <a:avLst/>
          </a:prstGeom>
          <a:noFill/>
        </p:spPr>
        <p:txBody>
          <a:bodyPr wrap="square" rtlCol="0">
            <a:spAutoFit/>
          </a:bodyPr>
          <a:lstStyle/>
          <a:p>
            <a:r>
              <a:rPr lang="en-US" sz="2800" b="1" dirty="0"/>
              <a:t>Mini-Launcher</a:t>
            </a:r>
          </a:p>
        </p:txBody>
      </p:sp>
      <p:sp>
        <p:nvSpPr>
          <p:cNvPr id="9" name="Rectangle 8"/>
          <p:cNvSpPr/>
          <p:nvPr/>
        </p:nvSpPr>
        <p:spPr>
          <a:xfrm>
            <a:off x="449159" y="4314927"/>
            <a:ext cx="4876801" cy="1600438"/>
          </a:xfrm>
          <a:prstGeom prst="rect">
            <a:avLst/>
          </a:prstGeom>
        </p:spPr>
        <p:txBody>
          <a:bodyPr wrap="square">
            <a:spAutoFit/>
          </a:bodyPr>
          <a:lstStyle/>
          <a:p>
            <a:r>
              <a:rPr lang="en-US" sz="1400" b="0" i="0" dirty="0">
                <a:solidFill>
                  <a:srgbClr val="262729"/>
                </a:solidFill>
                <a:effectLst/>
              </a:rPr>
              <a:t>The Mini Launcher allows students to thoroughly investigate projectile motion. With three, highly repeatable launch speeds, precise launch angle measurements, and the ability to shoot downward, the Mini Launcher enables students to explore projectiles through dynamic, hands-on inquiry.  </a:t>
            </a:r>
            <a:r>
              <a:rPr lang="en-US" sz="1400" dirty="0">
                <a:solidFill>
                  <a:srgbClr val="262729"/>
                </a:solidFill>
              </a:rPr>
              <a:t>Check out the </a:t>
            </a:r>
            <a:r>
              <a:rPr lang="en-US" sz="1400" dirty="0">
                <a:solidFill>
                  <a:srgbClr val="262729"/>
                </a:solidFill>
                <a:hlinkClick r:id="rId4"/>
              </a:rPr>
              <a:t>teacher manual </a:t>
            </a:r>
            <a:r>
              <a:rPr lang="en-US" sz="1400" dirty="0">
                <a:solidFill>
                  <a:srgbClr val="262729"/>
                </a:solidFill>
              </a:rPr>
              <a:t>to see how you could use this launcher in your classroom!</a:t>
            </a:r>
            <a:endParaRPr lang="en-US" sz="1600" dirty="0"/>
          </a:p>
        </p:txBody>
      </p:sp>
      <p:pic>
        <p:nvPicPr>
          <p:cNvPr id="8194" name="Picture 2" descr="Mini Launcher">
            <a:extLst>
              <a:ext uri="{FF2B5EF4-FFF2-40B4-BE49-F238E27FC236}">
                <a16:creationId xmlns:a16="http://schemas.microsoft.com/office/drawing/2014/main" id="{F549FDD1-E2BB-477F-984C-D06E3CAA7F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314" y="3938458"/>
            <a:ext cx="2514601" cy="251460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igital Photogate Timer System">
            <a:extLst>
              <a:ext uri="{FF2B5EF4-FFF2-40B4-BE49-F238E27FC236}">
                <a16:creationId xmlns:a16="http://schemas.microsoft.com/office/drawing/2014/main" id="{46936EAE-6919-424F-A547-58E0DCAD77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6437" y="1360754"/>
            <a:ext cx="1633538" cy="204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87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381000" y="969936"/>
            <a:ext cx="5029200" cy="523220"/>
          </a:xfrm>
          <a:prstGeom prst="rect">
            <a:avLst/>
          </a:prstGeom>
          <a:noFill/>
        </p:spPr>
        <p:txBody>
          <a:bodyPr wrap="square" rtlCol="0">
            <a:spAutoFit/>
          </a:bodyPr>
          <a:lstStyle/>
          <a:p>
            <a:pPr algn="ctr"/>
            <a:r>
              <a:rPr lang="en-US" sz="2800" b="1" dirty="0"/>
              <a:t>Electrostatic Generator</a:t>
            </a:r>
          </a:p>
        </p:txBody>
      </p:sp>
      <p:sp>
        <p:nvSpPr>
          <p:cNvPr id="10" name="Rectangle 9"/>
          <p:cNvSpPr/>
          <p:nvPr/>
        </p:nvSpPr>
        <p:spPr>
          <a:xfrm>
            <a:off x="419098" y="1530664"/>
            <a:ext cx="5334001" cy="1815882"/>
          </a:xfrm>
          <a:prstGeom prst="rect">
            <a:avLst/>
          </a:prstGeom>
        </p:spPr>
        <p:txBody>
          <a:bodyPr wrap="square">
            <a:spAutoFit/>
          </a:bodyPr>
          <a:lstStyle/>
          <a:p>
            <a:r>
              <a:rPr lang="en-US" sz="1400" b="0" i="0" dirty="0">
                <a:solidFill>
                  <a:srgbClr val="333333"/>
                </a:solidFill>
                <a:effectLst/>
              </a:rPr>
              <a:t>Also known as a van de </a:t>
            </a:r>
            <a:r>
              <a:rPr lang="en-US" sz="1400" b="0" i="0" dirty="0" err="1">
                <a:solidFill>
                  <a:srgbClr val="333333"/>
                </a:solidFill>
                <a:effectLst/>
              </a:rPr>
              <a:t>graaf</a:t>
            </a:r>
            <a:r>
              <a:rPr lang="en-US" sz="1400" b="0" i="0" dirty="0">
                <a:solidFill>
                  <a:srgbClr val="333333"/>
                </a:solidFill>
                <a:effectLst/>
              </a:rPr>
              <a:t> generator, this item allows you to perform basic electrostatic demonstrations. The maximum continuous current is only about 10 micro-amperes, so the unit is quite safe. It comes with an electrostatics kit that contains items like fur and tin plates to enhance your demonstration! Raise your hair and demonstrate the fun of science!</a:t>
            </a:r>
          </a:p>
          <a:p>
            <a:r>
              <a:rPr lang="en-US" sz="1400" dirty="0">
                <a:solidFill>
                  <a:srgbClr val="333333"/>
                </a:solidFill>
                <a:hlinkClick r:id="rId2"/>
              </a:rPr>
              <a:t>Video on Electrostatic Generators</a:t>
            </a:r>
            <a:endParaRPr lang="en-US" sz="1400" dirty="0"/>
          </a:p>
          <a:p>
            <a:r>
              <a:rPr lang="en-US" sz="1400" dirty="0"/>
              <a:t> </a:t>
            </a:r>
          </a:p>
        </p:txBody>
      </p:sp>
      <p:sp>
        <p:nvSpPr>
          <p:cNvPr id="6" name="TextBox 5"/>
          <p:cNvSpPr txBox="1"/>
          <p:nvPr/>
        </p:nvSpPr>
        <p:spPr>
          <a:xfrm>
            <a:off x="419098" y="3385779"/>
            <a:ext cx="4800600" cy="954107"/>
          </a:xfrm>
          <a:prstGeom prst="rect">
            <a:avLst/>
          </a:prstGeom>
          <a:noFill/>
        </p:spPr>
        <p:txBody>
          <a:bodyPr wrap="square" rtlCol="0">
            <a:spAutoFit/>
          </a:bodyPr>
          <a:lstStyle/>
          <a:p>
            <a:r>
              <a:rPr lang="en-US" sz="2800" b="1" dirty="0"/>
              <a:t>String Vibrator and Sine Wave Generators</a:t>
            </a:r>
          </a:p>
        </p:txBody>
      </p:sp>
      <p:sp>
        <p:nvSpPr>
          <p:cNvPr id="9" name="Rectangle 8"/>
          <p:cNvSpPr/>
          <p:nvPr/>
        </p:nvSpPr>
        <p:spPr>
          <a:xfrm>
            <a:off x="449159" y="4314927"/>
            <a:ext cx="4876801" cy="1600438"/>
          </a:xfrm>
          <a:prstGeom prst="rect">
            <a:avLst/>
          </a:prstGeom>
        </p:spPr>
        <p:txBody>
          <a:bodyPr wrap="square">
            <a:spAutoFit/>
          </a:bodyPr>
          <a:lstStyle/>
          <a:p>
            <a:r>
              <a:rPr lang="en-US" sz="1400" b="0" i="0" dirty="0">
                <a:solidFill>
                  <a:srgbClr val="262729"/>
                </a:solidFill>
                <a:effectLst/>
              </a:rPr>
              <a:t>String Vibrators and Sine Wave Generators </a:t>
            </a:r>
            <a:r>
              <a:rPr lang="en-US" sz="1400" b="0" i="0" dirty="0">
                <a:solidFill>
                  <a:srgbClr val="333333"/>
                </a:solidFill>
                <a:effectLst/>
              </a:rPr>
              <a:t>allow students to study the fundamental characteristics of mechanical waves including wave speed, frequency, wavelength, amplitude, interference and resonance. </a:t>
            </a:r>
            <a:r>
              <a:rPr lang="en-US" sz="1400" b="0" i="0" dirty="0">
                <a:solidFill>
                  <a:srgbClr val="262729"/>
                </a:solidFill>
                <a:effectLst/>
              </a:rPr>
              <a:t>We can also provide ring stands and c-clamps if needed. </a:t>
            </a:r>
          </a:p>
          <a:p>
            <a:endParaRPr lang="en-US" sz="1400" dirty="0">
              <a:solidFill>
                <a:srgbClr val="262729"/>
              </a:solidFill>
            </a:endParaRPr>
          </a:p>
          <a:p>
            <a:r>
              <a:rPr lang="en-US" sz="1400" dirty="0">
                <a:solidFill>
                  <a:srgbClr val="262729"/>
                </a:solidFill>
                <a:hlinkClick r:id="rId3"/>
              </a:rPr>
              <a:t>High School Standing Wave Lab</a:t>
            </a:r>
            <a:endParaRPr lang="en-US" sz="1600" dirty="0"/>
          </a:p>
        </p:txBody>
      </p:sp>
      <p:pic>
        <p:nvPicPr>
          <p:cNvPr id="7172" name="Picture 4" descr="Electrostatic Generator - Stock Image - C011/9024 - Science ...">
            <a:extLst>
              <a:ext uri="{FF2B5EF4-FFF2-40B4-BE49-F238E27FC236}">
                <a16:creationId xmlns:a16="http://schemas.microsoft.com/office/drawing/2014/main" id="{20787ECA-EF03-4638-A33A-BB48AA459A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295689"/>
            <a:ext cx="2480279" cy="16524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9D417FD6-CFD5-4EA4-8B27-CCFF705AAD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057" y="3216437"/>
            <a:ext cx="1949946" cy="194994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tring Vibrator">
            <a:extLst>
              <a:ext uri="{FF2B5EF4-FFF2-40B4-BE49-F238E27FC236}">
                <a16:creationId xmlns:a16="http://schemas.microsoft.com/office/drawing/2014/main" id="{CF965FEB-AE59-42BE-9353-AFED348C52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9718" y="5078793"/>
            <a:ext cx="1949946" cy="160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77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138808" y="1382536"/>
            <a:ext cx="5029200" cy="523220"/>
          </a:xfrm>
          <a:prstGeom prst="rect">
            <a:avLst/>
          </a:prstGeom>
          <a:noFill/>
        </p:spPr>
        <p:txBody>
          <a:bodyPr wrap="square" rtlCol="0">
            <a:spAutoFit/>
          </a:bodyPr>
          <a:lstStyle/>
          <a:p>
            <a:r>
              <a:rPr lang="en-US" sz="2800" b="1" dirty="0"/>
              <a:t>   Electrophoresis Equipment</a:t>
            </a:r>
          </a:p>
        </p:txBody>
      </p:sp>
      <p:sp>
        <p:nvSpPr>
          <p:cNvPr id="10" name="Rectangle 9"/>
          <p:cNvSpPr/>
          <p:nvPr/>
        </p:nvSpPr>
        <p:spPr>
          <a:xfrm>
            <a:off x="380999" y="1937266"/>
            <a:ext cx="5638801" cy="1815882"/>
          </a:xfrm>
          <a:prstGeom prst="rect">
            <a:avLst/>
          </a:prstGeom>
        </p:spPr>
        <p:txBody>
          <a:bodyPr wrap="square">
            <a:spAutoFit/>
          </a:bodyPr>
          <a:lstStyle/>
          <a:p>
            <a:r>
              <a:rPr lang="en-US" sz="1400" dirty="0">
                <a:solidFill>
                  <a:srgbClr val="333333"/>
                </a:solidFill>
                <a:latin typeface="Open Sans"/>
              </a:rPr>
              <a:t>We have 6 sets of horizontal electrophoresis sets, including apparatus, combs, and power sources.  We do not provide the gel.  Our sets are easy-to-use and we can even provide micropipettes if needed! We also have </a:t>
            </a:r>
            <a:r>
              <a:rPr lang="en-US" sz="1400" dirty="0" err="1">
                <a:solidFill>
                  <a:srgbClr val="333333"/>
                </a:solidFill>
                <a:latin typeface="Open Sans"/>
              </a:rPr>
              <a:t>vortexers</a:t>
            </a:r>
            <a:r>
              <a:rPr lang="en-US" sz="1400" dirty="0">
                <a:solidFill>
                  <a:srgbClr val="333333"/>
                </a:solidFill>
                <a:latin typeface="Open Sans"/>
              </a:rPr>
              <a:t>, light boxes, and mini-centrifuges.</a:t>
            </a:r>
          </a:p>
          <a:p>
            <a:endParaRPr lang="en-US" sz="1400" dirty="0">
              <a:solidFill>
                <a:srgbClr val="333333"/>
              </a:solidFill>
              <a:latin typeface="Open Sans"/>
            </a:endParaRPr>
          </a:p>
          <a:p>
            <a:endParaRPr lang="en-US" sz="1400" dirty="0">
              <a:solidFill>
                <a:srgbClr val="333333"/>
              </a:solidFill>
              <a:latin typeface="Open Sans"/>
            </a:endParaRPr>
          </a:p>
          <a:p>
            <a:endParaRPr lang="en-US" sz="1400" dirty="0"/>
          </a:p>
        </p:txBody>
      </p:sp>
      <p:sp>
        <p:nvSpPr>
          <p:cNvPr id="13" name="TextBox 12">
            <a:extLst>
              <a:ext uri="{FF2B5EF4-FFF2-40B4-BE49-F238E27FC236}">
                <a16:creationId xmlns:a16="http://schemas.microsoft.com/office/drawing/2014/main" id="{C7544FB0-1D13-4075-9CA3-BE00CD356EAB}"/>
              </a:ext>
            </a:extLst>
          </p:cNvPr>
          <p:cNvSpPr txBox="1"/>
          <p:nvPr/>
        </p:nvSpPr>
        <p:spPr>
          <a:xfrm>
            <a:off x="360726" y="3569214"/>
            <a:ext cx="4618138" cy="523220"/>
          </a:xfrm>
          <a:prstGeom prst="rect">
            <a:avLst/>
          </a:prstGeom>
          <a:noFill/>
        </p:spPr>
        <p:txBody>
          <a:bodyPr wrap="square">
            <a:spAutoFit/>
          </a:bodyPr>
          <a:lstStyle/>
          <a:p>
            <a:r>
              <a:rPr lang="en-US" sz="2800" b="1" dirty="0"/>
              <a:t>Basic Optics System</a:t>
            </a:r>
            <a:endParaRPr lang="en-US" sz="2800" dirty="0"/>
          </a:p>
        </p:txBody>
      </p:sp>
      <p:sp>
        <p:nvSpPr>
          <p:cNvPr id="14" name="TextBox 13">
            <a:extLst>
              <a:ext uri="{FF2B5EF4-FFF2-40B4-BE49-F238E27FC236}">
                <a16:creationId xmlns:a16="http://schemas.microsoft.com/office/drawing/2014/main" id="{67949B54-F9AD-498C-AB68-32D2DBB18DA6}"/>
              </a:ext>
            </a:extLst>
          </p:cNvPr>
          <p:cNvSpPr txBox="1"/>
          <p:nvPr/>
        </p:nvSpPr>
        <p:spPr>
          <a:xfrm>
            <a:off x="380999" y="4096672"/>
            <a:ext cx="4618138" cy="1600438"/>
          </a:xfrm>
          <a:prstGeom prst="rect">
            <a:avLst/>
          </a:prstGeom>
          <a:noFill/>
        </p:spPr>
        <p:txBody>
          <a:bodyPr wrap="square">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The </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Basic Optics System </a:t>
            </a:r>
            <a:r>
              <a:rPr lang="en-US" sz="1400" dirty="0">
                <a:latin typeface="Open Sans" panose="020B0606030504020204" pitchFamily="34" charset="0"/>
                <a:ea typeface="Open Sans" panose="020B0606030504020204" pitchFamily="34" charset="0"/>
                <a:cs typeface="Open Sans" panose="020B0606030504020204" pitchFamily="34" charset="0"/>
              </a:rPr>
              <a:t>comes with all materials shown, including the optics bench.  Perfect for labs on prisms, Snell’s law, and focal length.  To see the labs you can do with the Basic Optics System:</a:t>
            </a: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r>
              <a:rPr lang="en-US" sz="1400" dirty="0">
                <a:latin typeface="Open Sans" panose="020B0606030504020204" pitchFamily="34" charset="0"/>
                <a:ea typeface="Open Sans" panose="020B0606030504020204" pitchFamily="34" charset="0"/>
                <a:cs typeface="Open Sans" panose="020B0606030504020204" pitchFamily="34" charset="0"/>
                <a:hlinkClick r:id="rId3"/>
              </a:rPr>
              <a:t>Basic Optics System Manual and Labs</a:t>
            </a:r>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194" name="Picture 2" descr="Fisherbrand Horizontal Electrophoresis Systems Minigel System; 7 x 10cm">
            <a:extLst>
              <a:ext uri="{FF2B5EF4-FFF2-40B4-BE49-F238E27FC236}">
                <a16:creationId xmlns:a16="http://schemas.microsoft.com/office/drawing/2014/main" id="{2FFA46FA-98A0-41E4-B57D-4CCC61D3E9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281014"/>
            <a:ext cx="2070675" cy="14399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asic Optics System">
            <a:extLst>
              <a:ext uri="{FF2B5EF4-FFF2-40B4-BE49-F238E27FC236}">
                <a16:creationId xmlns:a16="http://schemas.microsoft.com/office/drawing/2014/main" id="{F60F9C4C-4E04-4191-9284-F802A98AC9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445473"/>
            <a:ext cx="3224213" cy="184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35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7" name="Content Placeholder 6"/>
          <p:cNvSpPr>
            <a:spLocks noGrp="1"/>
          </p:cNvSpPr>
          <p:nvPr>
            <p:ph idx="1"/>
          </p:nvPr>
        </p:nvSpPr>
        <p:spPr>
          <a:xfrm>
            <a:off x="4038600" y="1143000"/>
            <a:ext cx="4876800" cy="5257800"/>
          </a:xfrm>
        </p:spPr>
        <p:txBody>
          <a:bodyPr>
            <a:normAutofit/>
          </a:bodyPr>
          <a:lstStyle/>
          <a:p>
            <a:endParaRPr lang="en-US" dirty="0"/>
          </a:p>
          <a:p>
            <a:endParaRPr lang="en-US" dirty="0"/>
          </a:p>
          <a:p>
            <a:endParaRPr lang="en-US" dirty="0"/>
          </a:p>
        </p:txBody>
      </p:sp>
      <p:sp>
        <p:nvSpPr>
          <p:cNvPr id="2" name="TextBox 1"/>
          <p:cNvSpPr txBox="1"/>
          <p:nvPr/>
        </p:nvSpPr>
        <p:spPr>
          <a:xfrm>
            <a:off x="533400" y="990600"/>
            <a:ext cx="7772400" cy="5539978"/>
          </a:xfrm>
          <a:prstGeom prst="rect">
            <a:avLst/>
          </a:prstGeom>
          <a:noFill/>
        </p:spPr>
        <p:txBody>
          <a:bodyPr wrap="square" rtlCol="0">
            <a:spAutoFit/>
          </a:bodyPr>
          <a:lstStyle/>
          <a:p>
            <a:pPr algn="ctr"/>
            <a:r>
              <a:rPr lang="en-US" sz="2400" dirty="0"/>
              <a:t>Ready to Request Some Materials?</a:t>
            </a:r>
          </a:p>
          <a:p>
            <a:endParaRPr lang="en-US" dirty="0"/>
          </a:p>
          <a:p>
            <a:pPr algn="ctr"/>
            <a:r>
              <a:rPr lang="en-US" dirty="0"/>
              <a:t>Go to our web site at </a:t>
            </a:r>
            <a:r>
              <a:rPr lang="en-US" dirty="0">
                <a:hlinkClick r:id="rId2"/>
              </a:rPr>
              <a:t>www.usi.edu/STEM</a:t>
            </a:r>
            <a:r>
              <a:rPr lang="en-US" dirty="0"/>
              <a:t> and click on the “Reserve” Button</a:t>
            </a:r>
          </a:p>
          <a:p>
            <a:pPr algn="ctr"/>
            <a:r>
              <a:rPr lang="en-US" dirty="0"/>
              <a:t>OR just click here:</a:t>
            </a:r>
          </a:p>
          <a:p>
            <a:pPr algn="ctr"/>
            <a:r>
              <a:rPr lang="en-US" dirty="0">
                <a:hlinkClick r:id="rId3"/>
              </a:rPr>
              <a:t>Reserve Materials</a:t>
            </a:r>
            <a:endParaRPr lang="en-US" dirty="0"/>
          </a:p>
          <a:p>
            <a:pPr algn="ctr"/>
            <a:endParaRPr lang="en-US" dirty="0"/>
          </a:p>
          <a:p>
            <a:pPr algn="ctr"/>
            <a:r>
              <a:rPr lang="en-US" sz="2400" dirty="0"/>
              <a:t>Still Have Questions? </a:t>
            </a:r>
          </a:p>
          <a:p>
            <a:pPr algn="ctr"/>
            <a:endParaRPr lang="en-US" dirty="0"/>
          </a:p>
          <a:p>
            <a:pPr algn="ctr"/>
            <a:r>
              <a:rPr lang="en-US" sz="1800" dirty="0"/>
              <a:t>We love to talk to customers.  We are a small service, so we know</a:t>
            </a:r>
            <a:r>
              <a:rPr lang="en-US" dirty="0"/>
              <a:t> how our materials are used by other educators and can help you pick the perfect materials for whatever STEM topic you are teaching!</a:t>
            </a:r>
          </a:p>
          <a:p>
            <a:pPr algn="ctr"/>
            <a:endParaRPr lang="en-US" sz="1800" dirty="0"/>
          </a:p>
          <a:p>
            <a:pPr algn="ctr"/>
            <a:r>
              <a:rPr lang="en-US" sz="1800" dirty="0"/>
              <a:t>So please… don’t hesitate to call or e-mail!!!</a:t>
            </a:r>
          </a:p>
          <a:p>
            <a:pPr algn="ctr"/>
            <a:endParaRPr lang="en-US" sz="1800" dirty="0"/>
          </a:p>
          <a:p>
            <a:pPr algn="ctr"/>
            <a:r>
              <a:rPr lang="en-US" sz="1800" dirty="0"/>
              <a:t>Paige: 812-205-5501</a:t>
            </a:r>
          </a:p>
          <a:p>
            <a:pPr algn="ctr"/>
            <a:r>
              <a:rPr lang="en-US" sz="1800" dirty="0"/>
              <a:t>pdwalling@usi.edu</a:t>
            </a:r>
            <a:endParaRPr lang="en-US" dirty="0"/>
          </a:p>
          <a:p>
            <a:pPr marL="285750" indent="-28575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AutoNum type="arabicPeriod"/>
            </a:pPr>
            <a:endParaRPr lang="en-US" dirty="0"/>
          </a:p>
        </p:txBody>
      </p:sp>
    </p:spTree>
    <p:extLst>
      <p:ext uri="{BB962C8B-B14F-4D97-AF65-F5344CB8AC3E}">
        <p14:creationId xmlns:p14="http://schemas.microsoft.com/office/powerpoint/2010/main" val="275901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22411230"/>
              </p:ext>
            </p:extLst>
          </p:nvPr>
        </p:nvGraphicFramePr>
        <p:xfrm>
          <a:off x="990600" y="1060826"/>
          <a:ext cx="7162800" cy="395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332227"/>
            <a:ext cx="2279753" cy="707145"/>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535251"/>
            <a:ext cx="2242380" cy="892886"/>
          </a:xfrm>
          <a:prstGeom prst="rect">
            <a:avLst/>
          </a:prstGeom>
        </p:spPr>
      </p:pic>
      <p:sp>
        <p:nvSpPr>
          <p:cNvPr id="2" name="TextBox 1">
            <a:extLst>
              <a:ext uri="{FF2B5EF4-FFF2-40B4-BE49-F238E27FC236}">
                <a16:creationId xmlns:a16="http://schemas.microsoft.com/office/drawing/2014/main" id="{E61D06E5-5B31-4193-A51D-B5E47A5AC807}"/>
              </a:ext>
            </a:extLst>
          </p:cNvPr>
          <p:cNvSpPr txBox="1"/>
          <p:nvPr/>
        </p:nvSpPr>
        <p:spPr>
          <a:xfrm>
            <a:off x="1083090" y="4704810"/>
            <a:ext cx="7162800" cy="1938992"/>
          </a:xfrm>
          <a:prstGeom prst="rect">
            <a:avLst/>
          </a:prstGeom>
          <a:noFill/>
        </p:spPr>
        <p:txBody>
          <a:bodyPr wrap="square" rtlCol="0">
            <a:spAutoFit/>
          </a:bodyPr>
          <a:lstStyle/>
          <a:p>
            <a:pPr algn="ctr"/>
            <a:r>
              <a:rPr lang="en-US" sz="2000" b="1" dirty="0"/>
              <a:t>The Equipment Lending Service arm of the Resource Center has over 1,000 pieces of equipment that we lend… and we deliver and pick-up right to your school… all for FREE!  If you have questions about any other arm (First Lego League, Science Fair, or Science Olympiad), just ask!  </a:t>
            </a:r>
            <a:r>
              <a:rPr lang="en-US" sz="2000" b="1" dirty="0">
                <a:solidFill>
                  <a:srgbClr val="0070C0"/>
                </a:solidFill>
              </a:rPr>
              <a:t>We are currently seeking high school teams for our February 2023 Science Olympiad</a:t>
            </a:r>
            <a:r>
              <a:rPr lang="en-US" sz="2000" b="1" dirty="0"/>
              <a:t>.</a:t>
            </a:r>
          </a:p>
        </p:txBody>
      </p:sp>
      <p:sp>
        <p:nvSpPr>
          <p:cNvPr id="3" name="Arrow: Down 2">
            <a:extLst>
              <a:ext uri="{FF2B5EF4-FFF2-40B4-BE49-F238E27FC236}">
                <a16:creationId xmlns:a16="http://schemas.microsoft.com/office/drawing/2014/main" id="{30092E94-47D8-4A4A-B640-2C61842EC689}"/>
              </a:ext>
            </a:extLst>
          </p:cNvPr>
          <p:cNvSpPr/>
          <p:nvPr/>
        </p:nvSpPr>
        <p:spPr>
          <a:xfrm rot="2986943">
            <a:off x="7435505" y="1591388"/>
            <a:ext cx="10668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DF4CBDA-4573-4427-8D69-8449EBC141CB}"/>
              </a:ext>
            </a:extLst>
          </p:cNvPr>
          <p:cNvSpPr/>
          <p:nvPr/>
        </p:nvSpPr>
        <p:spPr>
          <a:xfrm>
            <a:off x="5867400" y="2286786"/>
            <a:ext cx="1752600" cy="13730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08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035A6BC-C3F9-4999-A283-2B28951BE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767" y="1937266"/>
            <a:ext cx="2893234" cy="30432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685800" y="1066800"/>
            <a:ext cx="6553200" cy="5324535"/>
          </a:xfrm>
          <a:prstGeom prst="rect">
            <a:avLst/>
          </a:prstGeom>
          <a:noFill/>
        </p:spPr>
        <p:txBody>
          <a:bodyPr wrap="square" rtlCol="0">
            <a:spAutoFit/>
          </a:bodyPr>
          <a:lstStyle/>
          <a:p>
            <a:r>
              <a:rPr lang="en-US" sz="2000" dirty="0"/>
              <a:t>The Equipment Lending Service offers delivery to all schools in a 12-county region, including Vanderburgh, Warrick, and Posey counties.  All items are loaned for 2-week periods, and most come with a curriculum or user’s guide.  We are a completely </a:t>
            </a:r>
            <a:r>
              <a:rPr lang="en-US" sz="2000" dirty="0">
                <a:solidFill>
                  <a:srgbClr val="00B050"/>
                </a:solidFill>
              </a:rPr>
              <a:t>FREE</a:t>
            </a:r>
            <a:r>
              <a:rPr lang="en-US" sz="2000" dirty="0"/>
              <a:t> service funded by the University of Southern Indiana. </a:t>
            </a:r>
          </a:p>
          <a:p>
            <a:endParaRPr lang="en-US" sz="2000" dirty="0"/>
          </a:p>
          <a:p>
            <a:r>
              <a:rPr lang="en-US" sz="2000" dirty="0"/>
              <a:t>The STEM items we loan were all recommended by educators.  And we have </a:t>
            </a:r>
            <a:r>
              <a:rPr lang="en-US" sz="2000" b="1" dirty="0"/>
              <a:t>classroom sets of everything</a:t>
            </a:r>
            <a:r>
              <a:rPr lang="en-US" sz="2000" dirty="0"/>
              <a:t>, so every student has a chance for hands-on STEM education.  Our equipment is refurbished and replaced frequently– so you don’t have to worry about maintenance!</a:t>
            </a:r>
          </a:p>
          <a:p>
            <a:endParaRPr lang="en-US" sz="2000" dirty="0"/>
          </a:p>
          <a:p>
            <a:r>
              <a:rPr lang="en-US" sz="2000" dirty="0"/>
              <a:t>We are here to help with whatever STEM needs you have.  And if you don’t see what you need, just ask.  We frequently partner with USI Biology, Physics, Geology, and Chemistry departments to provide materials to schools.</a:t>
            </a:r>
          </a:p>
        </p:txBody>
      </p:sp>
    </p:spTree>
    <p:extLst>
      <p:ext uri="{BB962C8B-B14F-4D97-AF65-F5344CB8AC3E}">
        <p14:creationId xmlns:p14="http://schemas.microsoft.com/office/powerpoint/2010/main" val="147223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3FBB341E-BF07-4D13-B49F-D902DAD50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993517"/>
            <a:ext cx="1822966" cy="18229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981200" y="1905000"/>
            <a:ext cx="3886200" cy="369332"/>
          </a:xfrm>
          <a:prstGeom prst="rect">
            <a:avLst/>
          </a:prstGeom>
          <a:noFill/>
        </p:spPr>
        <p:txBody>
          <a:bodyPr wrap="square" rtlCol="0">
            <a:spAutoFit/>
          </a:bodyPr>
          <a:lstStyle/>
          <a:p>
            <a:endParaRPr lang="en-US" dirty="0"/>
          </a:p>
        </p:txBody>
      </p:sp>
      <p:sp>
        <p:nvSpPr>
          <p:cNvPr id="11" name="TextBox 10"/>
          <p:cNvSpPr txBox="1"/>
          <p:nvPr/>
        </p:nvSpPr>
        <p:spPr>
          <a:xfrm>
            <a:off x="685800" y="762000"/>
            <a:ext cx="6477000" cy="6001643"/>
          </a:xfrm>
          <a:prstGeom prst="rect">
            <a:avLst/>
          </a:prstGeom>
          <a:noFill/>
        </p:spPr>
        <p:txBody>
          <a:bodyPr wrap="square" rtlCol="0">
            <a:spAutoFit/>
          </a:bodyPr>
          <a:lstStyle/>
          <a:p>
            <a:r>
              <a:rPr lang="en-US" sz="2400" dirty="0"/>
              <a:t>Our inventory includes almost every Vernier sensor, over 30 </a:t>
            </a:r>
            <a:r>
              <a:rPr lang="en-US" sz="2400" dirty="0" err="1"/>
              <a:t>Labquests</a:t>
            </a:r>
            <a:r>
              <a:rPr lang="en-US" sz="2400" dirty="0"/>
              <a:t> (including the new </a:t>
            </a:r>
            <a:r>
              <a:rPr lang="en-US" sz="2400" dirty="0" err="1"/>
              <a:t>Labquest</a:t>
            </a:r>
            <a:r>
              <a:rPr lang="en-US" sz="2400" dirty="0"/>
              <a:t> 3), giant anatomical models, cell biology manipulatives, and many hands-on physics activities.</a:t>
            </a:r>
          </a:p>
          <a:p>
            <a:endParaRPr lang="en-US" sz="2400" dirty="0"/>
          </a:p>
          <a:p>
            <a:pPr algn="r"/>
            <a:r>
              <a:rPr lang="en-US" sz="2400" dirty="0"/>
              <a:t>The following slides highlight some of our most popular items for High School.</a:t>
            </a:r>
          </a:p>
          <a:p>
            <a:pPr algn="r"/>
            <a:endParaRPr lang="en-US" sz="2400" dirty="0"/>
          </a:p>
          <a:p>
            <a:pPr algn="r"/>
            <a:r>
              <a:rPr lang="en-US" sz="2400" dirty="0"/>
              <a:t>To go directly to our searchable equipment database OR to print a paper copy of our inventory, click here:</a:t>
            </a:r>
          </a:p>
          <a:p>
            <a:pPr algn="ctr"/>
            <a:endParaRPr lang="en-US" sz="2400" dirty="0"/>
          </a:p>
          <a:p>
            <a:pPr algn="r"/>
            <a:r>
              <a:rPr lang="en-US" sz="2400" dirty="0">
                <a:hlinkClick r:id="rId3"/>
              </a:rPr>
              <a:t>SwISTEM Equipment Database</a:t>
            </a:r>
            <a:endParaRPr lang="en-US" sz="2400" dirty="0"/>
          </a:p>
          <a:p>
            <a:pPr algn="r"/>
            <a:endParaRPr lang="en-US" sz="2400" dirty="0"/>
          </a:p>
          <a:p>
            <a:pPr algn="r"/>
            <a:r>
              <a:rPr lang="en-US" sz="2400" dirty="0">
                <a:hlinkClick r:id="rId4"/>
              </a:rPr>
              <a:t>Paper List of Available Equipment</a:t>
            </a:r>
            <a:endParaRPr lang="en-US" sz="2400" dirty="0"/>
          </a:p>
        </p:txBody>
      </p:sp>
      <p:pic>
        <p:nvPicPr>
          <p:cNvPr id="3078" name="Picture 6" descr="String Vibrator">
            <a:extLst>
              <a:ext uri="{FF2B5EF4-FFF2-40B4-BE49-F238E27FC236}">
                <a16:creationId xmlns:a16="http://schemas.microsoft.com/office/drawing/2014/main" id="{B946EBA9-9856-4911-A0EB-F6B35BAB06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953000"/>
            <a:ext cx="2209800" cy="152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03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13E25B8F-4B96-4163-AA4D-7DCDDB73DF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086299"/>
            <a:ext cx="36576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380999" y="1414046"/>
            <a:ext cx="5029200" cy="523220"/>
          </a:xfrm>
          <a:prstGeom prst="rect">
            <a:avLst/>
          </a:prstGeom>
          <a:noFill/>
        </p:spPr>
        <p:txBody>
          <a:bodyPr wrap="square" rtlCol="0">
            <a:spAutoFit/>
          </a:bodyPr>
          <a:lstStyle/>
          <a:p>
            <a:r>
              <a:rPr lang="en-US" sz="2800" b="1" dirty="0"/>
              <a:t>Vernier Lab Quests</a:t>
            </a:r>
          </a:p>
        </p:txBody>
      </p:sp>
      <p:sp>
        <p:nvSpPr>
          <p:cNvPr id="10" name="Rectangle 9"/>
          <p:cNvSpPr/>
          <p:nvPr/>
        </p:nvSpPr>
        <p:spPr>
          <a:xfrm>
            <a:off x="380999" y="1937266"/>
            <a:ext cx="6324601" cy="3754874"/>
          </a:xfrm>
          <a:prstGeom prst="rect">
            <a:avLst/>
          </a:prstGeom>
        </p:spPr>
        <p:txBody>
          <a:bodyPr wrap="square">
            <a:spAutoFit/>
          </a:bodyPr>
          <a:lstStyle/>
          <a:p>
            <a:r>
              <a:rPr lang="en-US" sz="1400" dirty="0">
                <a:solidFill>
                  <a:srgbClr val="333333"/>
                </a:solidFill>
                <a:latin typeface="Calibri" panose="020F0502020204030204" pitchFamily="34" charset="0"/>
                <a:cs typeface="Calibri" panose="020F0502020204030204" pitchFamily="34" charset="0"/>
              </a:rPr>
              <a:t>We have over 30 Vernier </a:t>
            </a:r>
            <a:r>
              <a:rPr lang="en-US" sz="1400" dirty="0" err="1">
                <a:solidFill>
                  <a:srgbClr val="333333"/>
                </a:solidFill>
                <a:latin typeface="Calibri" panose="020F0502020204030204" pitchFamily="34" charset="0"/>
                <a:cs typeface="Calibri" panose="020F0502020204030204" pitchFamily="34" charset="0"/>
              </a:rPr>
              <a:t>Labquest</a:t>
            </a:r>
            <a:r>
              <a:rPr lang="en-US" sz="1400" dirty="0">
                <a:solidFill>
                  <a:srgbClr val="333333"/>
                </a:solidFill>
                <a:latin typeface="Calibri" panose="020F0502020204030204" pitchFamily="34" charset="0"/>
                <a:cs typeface="Calibri" panose="020F0502020204030204" pitchFamily="34" charset="0"/>
              </a:rPr>
              <a:t> 2 and 3.  Vernier </a:t>
            </a:r>
            <a:r>
              <a:rPr lang="en-US" sz="1400" dirty="0" err="1">
                <a:solidFill>
                  <a:srgbClr val="333333"/>
                </a:solidFill>
                <a:latin typeface="Calibri" panose="020F0502020204030204" pitchFamily="34" charset="0"/>
                <a:cs typeface="Calibri" panose="020F0502020204030204" pitchFamily="34" charset="0"/>
              </a:rPr>
              <a:t>Labquests</a:t>
            </a:r>
            <a:r>
              <a:rPr lang="en-US" sz="1400" dirty="0">
                <a:solidFill>
                  <a:srgbClr val="333333"/>
                </a:solidFill>
                <a:latin typeface="Calibri" panose="020F0502020204030204" pitchFamily="34" charset="0"/>
                <a:cs typeface="Calibri" panose="020F0502020204030204" pitchFamily="34" charset="0"/>
              </a:rPr>
              <a:t> are perfect for data collection of all sorts.  We have 49 different probes/ sensors that can be used with them.  The </a:t>
            </a:r>
            <a:r>
              <a:rPr lang="en-US" sz="1400" dirty="0" err="1">
                <a:solidFill>
                  <a:srgbClr val="333333"/>
                </a:solidFill>
                <a:latin typeface="Calibri" panose="020F0502020204030204" pitchFamily="34" charset="0"/>
                <a:cs typeface="Calibri" panose="020F0502020204030204" pitchFamily="34" charset="0"/>
              </a:rPr>
              <a:t>Labquests</a:t>
            </a:r>
            <a:r>
              <a:rPr lang="en-US" sz="1400" dirty="0">
                <a:solidFill>
                  <a:srgbClr val="333333"/>
                </a:solidFill>
                <a:latin typeface="Calibri" panose="020F0502020204030204" pitchFamily="34" charset="0"/>
                <a:cs typeface="Calibri" panose="020F0502020204030204" pitchFamily="34" charset="0"/>
              </a:rPr>
              <a:t> can be used as stand-alone units, or the Vernier software can be downloaded to a phone or laptop.  Vernier even has pre-made labs that give detailed step-by-step directions.  We have all Vernier Laboratory guides available electronically OR we can also loan out our paper manuals (see next slide).</a:t>
            </a:r>
          </a:p>
          <a:p>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rPr>
              <a:t>Some of our most popular Vernier sensors:</a:t>
            </a:r>
          </a:p>
          <a:p>
            <a:endParaRPr lang="en-US" sz="1400" dirty="0">
              <a:solidFill>
                <a:srgbClr val="333333"/>
              </a:solidFill>
              <a:latin typeface="Calibri" panose="020F0502020204030204" pitchFamily="34" charset="0"/>
              <a:cs typeface="Calibri" panose="020F0502020204030204" pitchFamily="34" charset="0"/>
            </a:endParaRPr>
          </a:p>
          <a:p>
            <a:r>
              <a:rPr lang="en-US" sz="1400" b="1" dirty="0">
                <a:solidFill>
                  <a:srgbClr val="333333"/>
                </a:solidFill>
                <a:latin typeface="Calibri" panose="020F0502020204030204" pitchFamily="34" charset="0"/>
                <a:cs typeface="Calibri" panose="020F0502020204030204" pitchFamily="34" charset="0"/>
              </a:rPr>
              <a:t>Chemistry/ Biology:	</a:t>
            </a:r>
            <a:r>
              <a:rPr lang="en-US" sz="1400" dirty="0">
                <a:solidFill>
                  <a:srgbClr val="333333"/>
                </a:solidFill>
                <a:latin typeface="Calibri" panose="020F0502020204030204" pitchFamily="34" charset="0"/>
                <a:cs typeface="Calibri" panose="020F0502020204030204" pitchFamily="34" charset="0"/>
              </a:rPr>
              <a:t>	</a:t>
            </a:r>
            <a:r>
              <a:rPr lang="en-US" sz="1400" b="1" dirty="0">
                <a:solidFill>
                  <a:srgbClr val="333333"/>
                </a:solidFill>
                <a:latin typeface="Calibri" panose="020F0502020204030204" pitchFamily="34" charset="0"/>
                <a:cs typeface="Calibri" panose="020F0502020204030204" pitchFamily="34" charset="0"/>
              </a:rPr>
              <a:t>Physics:</a:t>
            </a:r>
          </a:p>
          <a:p>
            <a:r>
              <a:rPr lang="en-US" sz="1400" dirty="0">
                <a:solidFill>
                  <a:srgbClr val="333333"/>
                </a:solidFill>
                <a:latin typeface="Calibri" panose="020F0502020204030204" pitchFamily="34" charset="0"/>
                <a:cs typeface="Calibri" panose="020F0502020204030204" pitchFamily="34" charset="0"/>
                <a:hlinkClick r:id="rId3"/>
              </a:rPr>
              <a:t>Dissolved Oxygen Probe</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4"/>
              </a:rPr>
              <a:t>Current Probes</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5"/>
              </a:rPr>
              <a:t>Colorimeters</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6"/>
              </a:rPr>
              <a:t>Dual Range Force Sensors</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7"/>
              </a:rPr>
              <a:t>Temperature Probes</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8"/>
              </a:rPr>
              <a:t>Force Plates</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9"/>
              </a:rPr>
              <a:t>pH Sensors</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10"/>
              </a:rPr>
              <a:t>Photogate Timers</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11"/>
              </a:rPr>
              <a:t>Gas Pressure Sensors</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12"/>
              </a:rPr>
              <a:t>Low-G Accelerometers</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13"/>
              </a:rPr>
              <a:t>EKG Sensors</a:t>
            </a:r>
            <a:r>
              <a:rPr lang="en-US" sz="1400" dirty="0">
                <a:solidFill>
                  <a:srgbClr val="333333"/>
                </a:solidFill>
                <a:latin typeface="Calibri" panose="020F0502020204030204" pitchFamily="34" charset="0"/>
                <a:cs typeface="Calibri" panose="020F0502020204030204" pitchFamily="34" charset="0"/>
              </a:rPr>
              <a:t>			</a:t>
            </a:r>
          </a:p>
          <a:p>
            <a:r>
              <a:rPr lang="en-US" sz="1400" dirty="0">
                <a:solidFill>
                  <a:srgbClr val="333333"/>
                </a:solidFill>
                <a:latin typeface="Calibri" panose="020F0502020204030204" pitchFamily="34" charset="0"/>
                <a:cs typeface="Calibri" panose="020F0502020204030204" pitchFamily="34" charset="0"/>
                <a:hlinkClick r:id="rId14"/>
              </a:rPr>
              <a:t>Hand-Grip Heart Rate Monitors</a:t>
            </a:r>
            <a:endParaRPr lang="en-US" sz="1400" dirty="0">
              <a:solidFill>
                <a:srgbClr val="333333"/>
              </a:solidFill>
              <a:latin typeface="Calibri" panose="020F0502020204030204" pitchFamily="34" charset="0"/>
              <a:cs typeface="Calibri" panose="020F0502020204030204" pitchFamily="34" charset="0"/>
            </a:endParaRPr>
          </a:p>
        </p:txBody>
      </p:sp>
      <p:pic>
        <p:nvPicPr>
          <p:cNvPr id="4098" name="Picture 2">
            <a:extLst>
              <a:ext uri="{FF2B5EF4-FFF2-40B4-BE49-F238E27FC236}">
                <a16:creationId xmlns:a16="http://schemas.microsoft.com/office/drawing/2014/main" id="{12C8BBAD-00D7-46C4-BBF8-39700F430ED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48400" y="3544199"/>
            <a:ext cx="2171700" cy="12233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957434E-41EA-4BFC-96C6-04D9A5FEC22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5400" y="5029200"/>
            <a:ext cx="2628900" cy="148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8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Earth Science with Vernier">
            <a:extLst>
              <a:ext uri="{FF2B5EF4-FFF2-40B4-BE49-F238E27FC236}">
                <a16:creationId xmlns:a16="http://schemas.microsoft.com/office/drawing/2014/main" id="{441D0719-71DA-4763-948E-3C691CBA0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936" y="4125341"/>
            <a:ext cx="2586967" cy="15667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E3336A0B-18C3-481A-9623-5557B83FF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516" y="1963286"/>
            <a:ext cx="2586967" cy="14573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380998" y="1116360"/>
            <a:ext cx="7620002" cy="523220"/>
          </a:xfrm>
          <a:prstGeom prst="rect">
            <a:avLst/>
          </a:prstGeom>
          <a:noFill/>
        </p:spPr>
        <p:txBody>
          <a:bodyPr wrap="square" rtlCol="0">
            <a:spAutoFit/>
          </a:bodyPr>
          <a:lstStyle/>
          <a:p>
            <a:r>
              <a:rPr lang="en-US" sz="2800" b="1" dirty="0"/>
              <a:t>Electronic Links to Vernier Laboratory Manuals</a:t>
            </a:r>
          </a:p>
        </p:txBody>
      </p:sp>
      <p:sp>
        <p:nvSpPr>
          <p:cNvPr id="10" name="Rectangle 9"/>
          <p:cNvSpPr/>
          <p:nvPr/>
        </p:nvSpPr>
        <p:spPr>
          <a:xfrm>
            <a:off x="380999" y="1937266"/>
            <a:ext cx="7086601" cy="3754874"/>
          </a:xfrm>
          <a:prstGeom prst="rect">
            <a:avLst/>
          </a:prstGeom>
        </p:spPr>
        <p:txBody>
          <a:bodyPr wrap="square">
            <a:spAutoFit/>
          </a:bodyPr>
          <a:lstStyle/>
          <a:p>
            <a:r>
              <a:rPr lang="en-US" sz="1400" dirty="0">
                <a:solidFill>
                  <a:srgbClr val="333333"/>
                </a:solidFill>
                <a:latin typeface="Calibri" panose="020F0502020204030204" pitchFamily="34" charset="0"/>
                <a:cs typeface="Calibri" panose="020F0502020204030204" pitchFamily="34" charset="0"/>
              </a:rPr>
              <a:t>We have paper copies of the Vernier manuals available for loan, and we have electronic links to many of those.  Click on the links below to see the easy-to-follow labs provide by the Vernier company!  We have paper copies but no electronic link to </a:t>
            </a:r>
            <a:r>
              <a:rPr lang="en-US" sz="1400" b="1" dirty="0">
                <a:solidFill>
                  <a:srgbClr val="333333"/>
                </a:solidFill>
                <a:latin typeface="Calibri" panose="020F0502020204030204" pitchFamily="34" charset="0"/>
                <a:cs typeface="Calibri" panose="020F0502020204030204" pitchFamily="34" charset="0"/>
              </a:rPr>
              <a:t>Engineering Projects </a:t>
            </a:r>
            <a:r>
              <a:rPr lang="en-US" sz="1400" dirty="0">
                <a:solidFill>
                  <a:srgbClr val="333333"/>
                </a:solidFill>
                <a:latin typeface="Calibri" panose="020F0502020204030204" pitchFamily="34" charset="0"/>
                <a:cs typeface="Calibri" panose="020F0502020204030204" pitchFamily="34" charset="0"/>
              </a:rPr>
              <a:t>and </a:t>
            </a:r>
            <a:r>
              <a:rPr lang="en-US" sz="1400" b="1" dirty="0">
                <a:solidFill>
                  <a:srgbClr val="333333"/>
                </a:solidFill>
                <a:latin typeface="Calibri" panose="020F0502020204030204" pitchFamily="34" charset="0"/>
                <a:cs typeface="Calibri" panose="020F0502020204030204" pitchFamily="34" charset="0"/>
              </a:rPr>
              <a:t>Environmental Science</a:t>
            </a:r>
            <a:r>
              <a:rPr lang="en-US" sz="1400" dirty="0">
                <a:solidFill>
                  <a:srgbClr val="333333"/>
                </a:solidFill>
                <a:latin typeface="Calibri" panose="020F0502020204030204" pitchFamily="34" charset="0"/>
                <a:cs typeface="Calibri" panose="020F0502020204030204" pitchFamily="34" charset="0"/>
              </a:rPr>
              <a:t>.</a:t>
            </a:r>
          </a:p>
          <a:p>
            <a:endParaRPr lang="en-US" sz="1400" dirty="0">
              <a:solidFill>
                <a:srgbClr val="333333"/>
              </a:solidFill>
              <a:latin typeface="Calibri" panose="020F0502020204030204" pitchFamily="34" charset="0"/>
              <a:cs typeface="Calibri" panose="020F0502020204030204" pitchFamily="34" charset="0"/>
            </a:endParaRPr>
          </a:p>
          <a:p>
            <a:r>
              <a:rPr lang="en-US" sz="1400" b="1" dirty="0">
                <a:solidFill>
                  <a:srgbClr val="333333"/>
                </a:solidFill>
                <a:latin typeface="Calibri" panose="020F0502020204030204" pitchFamily="34" charset="0"/>
                <a:cs typeface="Calibri" panose="020F0502020204030204" pitchFamily="34" charset="0"/>
              </a:rPr>
              <a:t>Chemistry/ Biology:	</a:t>
            </a:r>
            <a:r>
              <a:rPr lang="en-US" sz="1400" dirty="0">
                <a:solidFill>
                  <a:srgbClr val="333333"/>
                </a:solidFill>
                <a:latin typeface="Calibri" panose="020F0502020204030204" pitchFamily="34" charset="0"/>
                <a:cs typeface="Calibri" panose="020F0502020204030204" pitchFamily="34" charset="0"/>
              </a:rPr>
              <a:t>	</a:t>
            </a:r>
            <a:r>
              <a:rPr lang="en-US" sz="1400" b="1" dirty="0">
                <a:solidFill>
                  <a:srgbClr val="333333"/>
                </a:solidFill>
                <a:latin typeface="Calibri" panose="020F0502020204030204" pitchFamily="34" charset="0"/>
                <a:cs typeface="Calibri" panose="020F0502020204030204" pitchFamily="34" charset="0"/>
              </a:rPr>
              <a:t>Physics:</a:t>
            </a:r>
          </a:p>
          <a:p>
            <a:r>
              <a:rPr lang="en-US" sz="1400" dirty="0">
                <a:solidFill>
                  <a:srgbClr val="333333"/>
                </a:solidFill>
                <a:latin typeface="Calibri" panose="020F0502020204030204" pitchFamily="34" charset="0"/>
                <a:cs typeface="Calibri" panose="020F0502020204030204" pitchFamily="34" charset="0"/>
                <a:hlinkClick r:id="rId4"/>
              </a:rPr>
              <a:t>Advanced Biology with Vernier</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5"/>
              </a:rPr>
              <a:t>Exploring Motion and Force with Go Direct Sensor Cart</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6"/>
              </a:rPr>
              <a:t>Advanced Chemistry with Vernier</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7"/>
              </a:rPr>
              <a:t>Physics with Vernier</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8"/>
              </a:rPr>
              <a:t>Biology with Vernier</a:t>
            </a:r>
            <a:r>
              <a:rPr lang="en-US" sz="1400" dirty="0">
                <a:solidFill>
                  <a:srgbClr val="333333"/>
                </a:solidFill>
                <a:latin typeface="Calibri" panose="020F0502020204030204" pitchFamily="34" charset="0"/>
                <a:cs typeface="Calibri" panose="020F0502020204030204" pitchFamily="34" charset="0"/>
              </a:rPr>
              <a:t>		</a:t>
            </a:r>
            <a:r>
              <a:rPr lang="en-US" sz="1400" dirty="0">
                <a:solidFill>
                  <a:srgbClr val="333333"/>
                </a:solidFill>
                <a:latin typeface="Calibri" panose="020F0502020204030204" pitchFamily="34" charset="0"/>
                <a:cs typeface="Calibri" panose="020F0502020204030204" pitchFamily="34" charset="0"/>
                <a:hlinkClick r:id="rId9"/>
              </a:rPr>
              <a:t>Sensor Cart Physics</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10"/>
              </a:rPr>
              <a:t>Chemistry with Vernier</a:t>
            </a:r>
            <a:r>
              <a:rPr lang="en-US" sz="1400" dirty="0">
                <a:solidFill>
                  <a:srgbClr val="333333"/>
                </a:solidFill>
                <a:latin typeface="Calibri" panose="020F0502020204030204" pitchFamily="34" charset="0"/>
                <a:cs typeface="Calibri" panose="020F0502020204030204" pitchFamily="34" charset="0"/>
              </a:rPr>
              <a:t>		</a:t>
            </a:r>
          </a:p>
          <a:p>
            <a:r>
              <a:rPr lang="en-US" sz="1400" dirty="0">
                <a:solidFill>
                  <a:srgbClr val="333333"/>
                </a:solidFill>
                <a:latin typeface="Calibri" panose="020F0502020204030204" pitchFamily="34" charset="0"/>
                <a:cs typeface="Calibri" panose="020F0502020204030204" pitchFamily="34" charset="0"/>
                <a:hlinkClick r:id="rId11"/>
              </a:rPr>
              <a:t>Earth Science with Vernier</a:t>
            </a:r>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hlinkClick r:id="rId12"/>
              </a:rPr>
              <a:t>Forensics with Vernier</a:t>
            </a:r>
            <a:r>
              <a:rPr lang="en-US" sz="1400" dirty="0">
                <a:solidFill>
                  <a:srgbClr val="333333"/>
                </a:solidFill>
                <a:latin typeface="Calibri" panose="020F0502020204030204" pitchFamily="34" charset="0"/>
                <a:cs typeface="Calibri" panose="020F0502020204030204" pitchFamily="34" charset="0"/>
              </a:rPr>
              <a:t>		</a:t>
            </a:r>
          </a:p>
          <a:p>
            <a:r>
              <a:rPr lang="en-US" sz="1400" dirty="0">
                <a:solidFill>
                  <a:srgbClr val="333333"/>
                </a:solidFill>
                <a:latin typeface="Calibri" panose="020F0502020204030204" pitchFamily="34" charset="0"/>
                <a:cs typeface="Calibri" panose="020F0502020204030204" pitchFamily="34" charset="0"/>
                <a:hlinkClick r:id="rId13"/>
              </a:rPr>
              <a:t>Human Physiology with Vernier</a:t>
            </a:r>
            <a:endParaRPr lang="en-US" sz="1400" dirty="0">
              <a:solidFill>
                <a:srgbClr val="333333"/>
              </a:solidFill>
              <a:latin typeface="Calibri" panose="020F0502020204030204" pitchFamily="34" charset="0"/>
              <a:cs typeface="Calibri" panose="020F0502020204030204" pitchFamily="34" charset="0"/>
            </a:endParaRPr>
          </a:p>
          <a:p>
            <a:endParaRPr lang="en-US" sz="1400" dirty="0">
              <a:solidFill>
                <a:srgbClr val="333333"/>
              </a:solidFill>
              <a:latin typeface="Calibri" panose="020F0502020204030204" pitchFamily="34" charset="0"/>
              <a:cs typeface="Calibri" panose="020F0502020204030204" pitchFamily="34" charset="0"/>
            </a:endParaRPr>
          </a:p>
          <a:p>
            <a:r>
              <a:rPr lang="en-US" sz="1400" dirty="0">
                <a:solidFill>
                  <a:srgbClr val="333333"/>
                </a:solidFill>
                <a:latin typeface="Calibri" panose="020F0502020204030204" pitchFamily="34" charset="0"/>
                <a:cs typeface="Calibri" panose="020F0502020204030204" pitchFamily="34" charset="0"/>
              </a:rPr>
              <a:t>We also have links to the lab directions using a </a:t>
            </a:r>
            <a:r>
              <a:rPr lang="en-US" sz="1400" dirty="0" err="1">
                <a:solidFill>
                  <a:srgbClr val="333333"/>
                </a:solidFill>
                <a:latin typeface="Calibri" panose="020F0502020204030204" pitchFamily="34" charset="0"/>
                <a:cs typeface="Calibri" panose="020F0502020204030204" pitchFamily="34" charset="0"/>
              </a:rPr>
              <a:t>Labquest</a:t>
            </a:r>
            <a:r>
              <a:rPr lang="en-US" sz="1400" dirty="0">
                <a:solidFill>
                  <a:srgbClr val="333333"/>
                </a:solidFill>
                <a:latin typeface="Calibri" panose="020F0502020204030204" pitchFamily="34" charset="0"/>
                <a:cs typeface="Calibri" panose="020F0502020204030204" pitchFamily="34" charset="0"/>
              </a:rPr>
              <a:t> 2 or 3– if you don’t want to use any other software.  All links can be found on this web page:</a:t>
            </a:r>
          </a:p>
          <a:p>
            <a:r>
              <a:rPr lang="en-US" sz="1400" dirty="0">
                <a:solidFill>
                  <a:srgbClr val="333333"/>
                </a:solidFill>
                <a:latin typeface="Calibri" panose="020F0502020204030204" pitchFamily="34" charset="0"/>
                <a:cs typeface="Calibri" panose="020F0502020204030204" pitchFamily="34" charset="0"/>
                <a:hlinkClick r:id="rId14"/>
              </a:rPr>
              <a:t>Links to </a:t>
            </a:r>
            <a:r>
              <a:rPr lang="en-US" sz="1400" dirty="0" err="1">
                <a:solidFill>
                  <a:srgbClr val="333333"/>
                </a:solidFill>
                <a:latin typeface="Calibri" panose="020F0502020204030204" pitchFamily="34" charset="0"/>
                <a:cs typeface="Calibri" panose="020F0502020204030204" pitchFamily="34" charset="0"/>
                <a:hlinkClick r:id="rId14"/>
              </a:rPr>
              <a:t>Labquest</a:t>
            </a:r>
            <a:r>
              <a:rPr lang="en-US" sz="1400" dirty="0">
                <a:solidFill>
                  <a:srgbClr val="333333"/>
                </a:solidFill>
                <a:latin typeface="Calibri" panose="020F0502020204030204" pitchFamily="34" charset="0"/>
                <a:cs typeface="Calibri" panose="020F0502020204030204" pitchFamily="34" charset="0"/>
                <a:hlinkClick r:id="rId14"/>
              </a:rPr>
              <a:t> Labs</a:t>
            </a:r>
            <a:r>
              <a:rPr lang="en-US" sz="1400" dirty="0">
                <a:solidFill>
                  <a:srgbClr val="333333"/>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96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418094" y="715552"/>
            <a:ext cx="5029200" cy="584775"/>
          </a:xfrm>
          <a:prstGeom prst="rect">
            <a:avLst/>
          </a:prstGeom>
          <a:noFill/>
        </p:spPr>
        <p:txBody>
          <a:bodyPr wrap="square" rtlCol="0">
            <a:spAutoFit/>
          </a:bodyPr>
          <a:lstStyle/>
          <a:p>
            <a:r>
              <a:rPr lang="en-US" sz="3200" b="1" dirty="0"/>
              <a:t>Cell Biology Resources</a:t>
            </a:r>
          </a:p>
        </p:txBody>
      </p:sp>
      <p:sp>
        <p:nvSpPr>
          <p:cNvPr id="10" name="Rectangle 9"/>
          <p:cNvSpPr/>
          <p:nvPr/>
        </p:nvSpPr>
        <p:spPr>
          <a:xfrm>
            <a:off x="220168" y="1276170"/>
            <a:ext cx="6019800" cy="6463308"/>
          </a:xfrm>
          <a:prstGeom prst="rect">
            <a:avLst/>
          </a:prstGeom>
        </p:spPr>
        <p:txBody>
          <a:bodyPr wrap="square">
            <a:spAutoFit/>
          </a:bodyPr>
          <a:lstStyle/>
          <a:p>
            <a:r>
              <a:rPr lang="en-US" sz="1400" dirty="0"/>
              <a:t>We have many choices to aid with teaching cell biology.  Most teachers borrow more than one at a time, so feel to request multiple items (click on the resource to see a picture and description)!</a:t>
            </a:r>
          </a:p>
          <a:p>
            <a:endParaRPr lang="en-US" sz="1400" dirty="0"/>
          </a:p>
          <a:p>
            <a:pPr marL="342900" indent="-342900">
              <a:buFont typeface="Arial" panose="020B0604020202020204" pitchFamily="34" charset="0"/>
              <a:buChar char="•"/>
            </a:pPr>
            <a:r>
              <a:rPr lang="en-US" sz="1400" b="1" dirty="0">
                <a:hlinkClick r:id="rId2"/>
              </a:rPr>
              <a:t>Microscopes</a:t>
            </a:r>
            <a:r>
              <a:rPr lang="en-US" sz="1400" dirty="0"/>
              <a:t>:  We have over 20 high quality microscopes.  We even have a few battery-operated microscopes if you don’t have enough electrical outlets in your room.  We can also provide prepared slide sets.  We have several choices, including </a:t>
            </a:r>
            <a:r>
              <a:rPr lang="en-US" sz="1400" dirty="0">
                <a:hlinkClick r:id="rId3"/>
              </a:rPr>
              <a:t>Beginner’s Biology</a:t>
            </a:r>
            <a:r>
              <a:rPr lang="en-US" sz="1400" dirty="0"/>
              <a:t> and </a:t>
            </a:r>
            <a:r>
              <a:rPr lang="en-US" sz="1400" dirty="0">
                <a:hlinkClick r:id="rId4"/>
              </a:rPr>
              <a:t>Plants and Animals</a:t>
            </a:r>
            <a:endParaRPr lang="en-US" sz="1400" dirty="0"/>
          </a:p>
          <a:p>
            <a:pPr marL="342900" indent="-342900">
              <a:buFont typeface="Arial" panose="020B0604020202020204" pitchFamily="34" charset="0"/>
              <a:buChar char="•"/>
            </a:pPr>
            <a:r>
              <a:rPr lang="en-US" sz="1400" b="1" dirty="0">
                <a:hlinkClick r:id="rId5"/>
              </a:rPr>
              <a:t>3D Cell Models</a:t>
            </a:r>
            <a:r>
              <a:rPr lang="en-US" sz="1400" dirty="0"/>
              <a:t>:  We have 30 of each of both Plant and Animal cell models.  These are great because students can take them apart and “feel” a cell.  They also come with a helpful booklet.</a:t>
            </a:r>
          </a:p>
          <a:p>
            <a:pPr marL="342900" indent="-342900">
              <a:buFont typeface="Arial" panose="020B0604020202020204" pitchFamily="34" charset="0"/>
              <a:buChar char="•"/>
            </a:pPr>
            <a:r>
              <a:rPr lang="en-US" sz="1400" b="1" dirty="0">
                <a:hlinkClick r:id="rId6"/>
              </a:rPr>
              <a:t>Giant Animal Cell</a:t>
            </a:r>
            <a:r>
              <a:rPr lang="en-US" sz="1400" dirty="0"/>
              <a:t>: We have a giant animal cell model for classroom demonstration purposes.</a:t>
            </a:r>
          </a:p>
          <a:p>
            <a:pPr marL="342900" indent="-342900">
              <a:buFont typeface="Arial" panose="020B0604020202020204" pitchFamily="34" charset="0"/>
              <a:buChar char="•"/>
            </a:pPr>
            <a:r>
              <a:rPr lang="en-US" sz="1400" b="1" dirty="0">
                <a:hlinkClick r:id="rId7"/>
              </a:rPr>
              <a:t>Microslide Viewers</a:t>
            </a:r>
            <a:r>
              <a:rPr lang="en-US" sz="1400" dirty="0"/>
              <a:t>:  Perfect for introductory level high school classes, Microslide Viewers provide a microscope experience without the hassle.  The viewers work with slide sets, including </a:t>
            </a:r>
            <a:r>
              <a:rPr lang="en-US" sz="1400" dirty="0">
                <a:hlinkClick r:id="rId8"/>
              </a:rPr>
              <a:t>Animal Mitosis</a:t>
            </a:r>
            <a:r>
              <a:rPr lang="en-US" sz="1400" dirty="0"/>
              <a:t>, </a:t>
            </a:r>
            <a:r>
              <a:rPr lang="en-US" sz="1400" dirty="0">
                <a:hlinkClick r:id="rId9"/>
              </a:rPr>
              <a:t>Cells of Plants and Animals</a:t>
            </a:r>
            <a:r>
              <a:rPr lang="en-US" sz="1400" dirty="0"/>
              <a:t>, </a:t>
            </a:r>
            <a:r>
              <a:rPr lang="en-US" sz="1400" dirty="0">
                <a:hlinkClick r:id="rId10"/>
              </a:rPr>
              <a:t>Meiosis</a:t>
            </a:r>
            <a:r>
              <a:rPr lang="en-US" sz="1400" dirty="0"/>
              <a:t>, and </a:t>
            </a:r>
            <a:r>
              <a:rPr lang="en-US" sz="1400" dirty="0">
                <a:hlinkClick r:id="rId11"/>
              </a:rPr>
              <a:t>Plant Mitosis</a:t>
            </a:r>
            <a:r>
              <a:rPr lang="en-US" sz="1400" dirty="0"/>
              <a:t>.  Each set comes with student worksheets and slide descriptions.</a:t>
            </a:r>
          </a:p>
          <a:p>
            <a:pPr marL="342900" indent="-342900">
              <a:buFont typeface="Arial" panose="020B0604020202020204" pitchFamily="34" charset="0"/>
              <a:buChar char="•"/>
            </a:pPr>
            <a:r>
              <a:rPr lang="en-US" sz="1400" b="1" dirty="0">
                <a:hlinkClick r:id="rId12"/>
              </a:rPr>
              <a:t>Cell Mitosis Model Set</a:t>
            </a:r>
            <a:r>
              <a:rPr lang="en-US" sz="1400" dirty="0"/>
              <a:t>:  This demonstration set has a model for each stage of Mitosis.  Each stage is labelled on the back, so it is perfect for quizzes or review.</a:t>
            </a:r>
          </a:p>
          <a:p>
            <a:pPr marL="342900" indent="-342900">
              <a:buFont typeface="Arial" panose="020B0604020202020204" pitchFamily="34" charset="0"/>
              <a:buChar char="•"/>
            </a:pPr>
            <a:r>
              <a:rPr lang="en-US" sz="1400" b="1" dirty="0">
                <a:hlinkClick r:id="rId13"/>
              </a:rPr>
              <a:t>Cell Meiosis Model Set</a:t>
            </a:r>
            <a:r>
              <a:rPr lang="en-US" sz="1400" dirty="0"/>
              <a:t>:  Like the Mitosis set, this model includes each stage of meiosis.  </a:t>
            </a:r>
          </a:p>
          <a:p>
            <a:pPr marL="342900" indent="-342900">
              <a:buFont typeface="Arial" panose="020B0604020202020204" pitchFamily="34" charset="0"/>
              <a:buChar char="•"/>
            </a:pPr>
            <a:r>
              <a:rPr lang="en-US" sz="1400" b="1" dirty="0">
                <a:hlinkClick r:id="rId14"/>
              </a:rPr>
              <a:t>Magnetic Animal Cell</a:t>
            </a:r>
            <a:r>
              <a:rPr lang="en-US" sz="1400" dirty="0"/>
              <a:t>:  Giant Model of the cell (including removeable parts) that adheres to any magnetic Surface</a:t>
            </a:r>
          </a:p>
          <a:p>
            <a:pPr marL="342900" indent="-34290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400" dirty="0"/>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rcRect/>
          <a:stretch/>
        </p:blipFill>
        <p:spPr>
          <a:xfrm>
            <a:off x="9398338" y="7367800"/>
            <a:ext cx="886419" cy="1160166"/>
          </a:xfrm>
          <a:prstGeom prst="rect">
            <a:avLst/>
          </a:prstGeom>
        </p:spPr>
      </p:pic>
      <p:pic>
        <p:nvPicPr>
          <p:cNvPr id="3074" name="Picture 2">
            <a:extLst>
              <a:ext uri="{FF2B5EF4-FFF2-40B4-BE49-F238E27FC236}">
                <a16:creationId xmlns:a16="http://schemas.microsoft.com/office/drawing/2014/main" id="{C3CA0BF8-C3B3-4EB9-92B6-E544C0320DF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2788" y="907742"/>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A149E94-6D16-4201-BA73-16E700456BF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72400" y="2358390"/>
            <a:ext cx="1184988" cy="14516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8465FD6-C1FD-452F-92CA-C28C23BE61C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53200" y="3838086"/>
            <a:ext cx="1339477" cy="13394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icroslide Viewer Westlab">
            <a:extLst>
              <a:ext uri="{FF2B5EF4-FFF2-40B4-BE49-F238E27FC236}">
                <a16:creationId xmlns:a16="http://schemas.microsoft.com/office/drawing/2014/main" id="{CEE8DABB-114E-42F4-A2DD-FD5C12C755D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23027" y="5260648"/>
            <a:ext cx="1483733" cy="148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440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474033" y="854075"/>
            <a:ext cx="5029200" cy="584775"/>
          </a:xfrm>
          <a:prstGeom prst="rect">
            <a:avLst/>
          </a:prstGeom>
          <a:noFill/>
        </p:spPr>
        <p:txBody>
          <a:bodyPr wrap="square" rtlCol="0">
            <a:spAutoFit/>
          </a:bodyPr>
          <a:lstStyle/>
          <a:p>
            <a:pPr algn="ctr"/>
            <a:r>
              <a:rPr lang="en-US" sz="3200" b="1" dirty="0"/>
              <a:t>Giant Body Systems/ Organs</a:t>
            </a:r>
          </a:p>
        </p:txBody>
      </p:sp>
      <p:sp>
        <p:nvSpPr>
          <p:cNvPr id="11" name="AutoShape 2" descr="Image result for giant heart model"/>
          <p:cNvSpPr>
            <a:spLocks noChangeAspect="1" noChangeArrowheads="1"/>
          </p:cNvSpPr>
          <p:nvPr/>
        </p:nvSpPr>
        <p:spPr bwMode="auto">
          <a:xfrm>
            <a:off x="63500" y="-136525"/>
            <a:ext cx="1495425" cy="1981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973" y="4268232"/>
            <a:ext cx="1841499" cy="1841499"/>
          </a:xfrm>
          <a:prstGeom prst="rect">
            <a:avLst/>
          </a:prstGeom>
        </p:spPr>
      </p:pic>
      <p:pic>
        <p:nvPicPr>
          <p:cNvPr id="6146" name="Picture 2">
            <a:extLst>
              <a:ext uri="{FF2B5EF4-FFF2-40B4-BE49-F238E27FC236}">
                <a16:creationId xmlns:a16="http://schemas.microsoft.com/office/drawing/2014/main" id="{803081EF-11A6-44F7-B791-CF7468094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807" y="1369174"/>
            <a:ext cx="2146300" cy="21463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A38006B4-FEAC-44FE-96F3-C68963EF8193}"/>
              </a:ext>
            </a:extLst>
          </p:cNvPr>
          <p:cNvCxnSpPr/>
          <p:nvPr/>
        </p:nvCxnSpPr>
        <p:spPr>
          <a:xfrm flipH="1">
            <a:off x="7620000" y="2121932"/>
            <a:ext cx="1219200"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796D036-D22F-4370-B36F-86AC8BE3EA66}"/>
              </a:ext>
            </a:extLst>
          </p:cNvPr>
          <p:cNvSpPr txBox="1"/>
          <p:nvPr/>
        </p:nvSpPr>
        <p:spPr>
          <a:xfrm>
            <a:off x="7772400" y="2205588"/>
            <a:ext cx="914400" cy="1384995"/>
          </a:xfrm>
          <a:prstGeom prst="rect">
            <a:avLst/>
          </a:prstGeom>
          <a:noFill/>
        </p:spPr>
        <p:txBody>
          <a:bodyPr wrap="square" rtlCol="0">
            <a:spAutoFit/>
          </a:bodyPr>
          <a:lstStyle/>
          <a:p>
            <a:r>
              <a:rPr lang="en-US" sz="1050" dirty="0"/>
              <a:t>Note:  Carefree attitude NOT included.  Feel free to give him any attitude you want!</a:t>
            </a:r>
          </a:p>
        </p:txBody>
      </p:sp>
      <p:sp>
        <p:nvSpPr>
          <p:cNvPr id="19" name="TextBox 18">
            <a:extLst>
              <a:ext uri="{FF2B5EF4-FFF2-40B4-BE49-F238E27FC236}">
                <a16:creationId xmlns:a16="http://schemas.microsoft.com/office/drawing/2014/main" id="{0E58E144-1852-4C59-93A1-439B6434FCD4}"/>
              </a:ext>
            </a:extLst>
          </p:cNvPr>
          <p:cNvSpPr txBox="1"/>
          <p:nvPr/>
        </p:nvSpPr>
        <p:spPr>
          <a:xfrm>
            <a:off x="489694" y="1605423"/>
            <a:ext cx="4618138" cy="4801314"/>
          </a:xfrm>
          <a:prstGeom prst="rect">
            <a:avLst/>
          </a:prstGeom>
          <a:noFill/>
        </p:spPr>
        <p:txBody>
          <a:bodyPr wrap="square">
            <a:spAutoFit/>
          </a:bodyPr>
          <a:lstStyle/>
          <a:p>
            <a:r>
              <a:rPr lang="en-US" sz="1800" dirty="0">
                <a:solidFill>
                  <a:srgbClr val="333333"/>
                </a:solidFill>
              </a:rPr>
              <a:t>We have </a:t>
            </a:r>
            <a:r>
              <a:rPr lang="en-US" dirty="0">
                <a:solidFill>
                  <a:srgbClr val="333333"/>
                </a:solidFill>
              </a:rPr>
              <a:t>high-quality, medical grade models available:</a:t>
            </a:r>
          </a:p>
          <a:p>
            <a:endParaRPr lang="en-US" dirty="0">
              <a:solidFill>
                <a:srgbClr val="333333"/>
              </a:solidFill>
            </a:endParaRPr>
          </a:p>
          <a:p>
            <a:pPr marL="285750" indent="-285750">
              <a:buFont typeface="Arial" panose="020B0604020202020204" pitchFamily="34" charset="0"/>
              <a:buChar char="•"/>
            </a:pPr>
            <a:r>
              <a:rPr lang="en-US" sz="1800" dirty="0">
                <a:solidFill>
                  <a:srgbClr val="333333"/>
                </a:solidFill>
              </a:rPr>
              <a:t>Giant brain</a:t>
            </a:r>
          </a:p>
          <a:p>
            <a:pPr marL="285750" indent="-285750">
              <a:buFont typeface="Arial" panose="020B0604020202020204" pitchFamily="34" charset="0"/>
              <a:buChar char="•"/>
            </a:pPr>
            <a:r>
              <a:rPr lang="en-US" dirty="0">
                <a:solidFill>
                  <a:srgbClr val="333333"/>
                </a:solidFill>
              </a:rPr>
              <a:t>Giant eye</a:t>
            </a:r>
          </a:p>
          <a:p>
            <a:pPr marL="285750" indent="-285750">
              <a:buFont typeface="Arial" panose="020B0604020202020204" pitchFamily="34" charset="0"/>
              <a:buChar char="•"/>
            </a:pPr>
            <a:r>
              <a:rPr lang="en-US" sz="1800" dirty="0">
                <a:solidFill>
                  <a:srgbClr val="333333"/>
                </a:solidFill>
              </a:rPr>
              <a:t>Giant ear</a:t>
            </a:r>
          </a:p>
          <a:p>
            <a:pPr marL="285750" indent="-285750">
              <a:buFont typeface="Arial" panose="020B0604020202020204" pitchFamily="34" charset="0"/>
              <a:buChar char="•"/>
            </a:pPr>
            <a:r>
              <a:rPr lang="en-US" dirty="0">
                <a:solidFill>
                  <a:srgbClr val="333333"/>
                </a:solidFill>
              </a:rPr>
              <a:t>Giant heart</a:t>
            </a:r>
          </a:p>
          <a:p>
            <a:pPr marL="285750" indent="-285750">
              <a:buFont typeface="Arial" panose="020B0604020202020204" pitchFamily="34" charset="0"/>
              <a:buChar char="•"/>
            </a:pPr>
            <a:r>
              <a:rPr lang="en-US" sz="1800" dirty="0">
                <a:solidFill>
                  <a:srgbClr val="333333"/>
                </a:solidFill>
              </a:rPr>
              <a:t>Lifesize heart</a:t>
            </a:r>
          </a:p>
          <a:p>
            <a:pPr marL="285750" indent="-285750">
              <a:buFont typeface="Arial" panose="020B0604020202020204" pitchFamily="34" charset="0"/>
              <a:buChar char="•"/>
            </a:pPr>
            <a:r>
              <a:rPr lang="en-US" dirty="0">
                <a:solidFill>
                  <a:srgbClr val="333333"/>
                </a:solidFill>
              </a:rPr>
              <a:t>Giant Lungs</a:t>
            </a:r>
          </a:p>
          <a:p>
            <a:pPr marL="285750" indent="-285750">
              <a:buFont typeface="Arial" panose="020B0604020202020204" pitchFamily="34" charset="0"/>
              <a:buChar char="•"/>
            </a:pPr>
            <a:r>
              <a:rPr lang="en-US" dirty="0">
                <a:solidFill>
                  <a:srgbClr val="333333"/>
                </a:solidFill>
              </a:rPr>
              <a:t>Giant Respiratory System</a:t>
            </a:r>
          </a:p>
          <a:p>
            <a:pPr marL="285750" indent="-285750">
              <a:buFont typeface="Arial" panose="020B0604020202020204" pitchFamily="34" charset="0"/>
              <a:buChar char="•"/>
            </a:pPr>
            <a:r>
              <a:rPr lang="en-US" dirty="0">
                <a:solidFill>
                  <a:srgbClr val="333333"/>
                </a:solidFill>
              </a:rPr>
              <a:t>Giant kidney</a:t>
            </a:r>
          </a:p>
          <a:p>
            <a:pPr marL="285750" indent="-285750">
              <a:buFont typeface="Arial" panose="020B0604020202020204" pitchFamily="34" charset="0"/>
              <a:buChar char="•"/>
            </a:pPr>
            <a:r>
              <a:rPr lang="en-US" dirty="0">
                <a:solidFill>
                  <a:srgbClr val="333333"/>
                </a:solidFill>
              </a:rPr>
              <a:t>Skeleton</a:t>
            </a:r>
          </a:p>
          <a:p>
            <a:pPr marL="285750" indent="-285750">
              <a:buFont typeface="Arial" panose="020B0604020202020204" pitchFamily="34" charset="0"/>
              <a:buChar char="•"/>
            </a:pPr>
            <a:r>
              <a:rPr lang="en-US" dirty="0">
                <a:solidFill>
                  <a:srgbClr val="333333"/>
                </a:solidFill>
              </a:rPr>
              <a:t>Disarticulated Skeleton (box of bones)</a:t>
            </a:r>
          </a:p>
          <a:p>
            <a:pPr marL="285750" indent="-285750">
              <a:buFont typeface="Arial" panose="020B0604020202020204" pitchFamily="34" charset="0"/>
              <a:buChar char="•"/>
            </a:pPr>
            <a:endParaRPr lang="en-US" dirty="0">
              <a:solidFill>
                <a:srgbClr val="333333"/>
              </a:solidFill>
            </a:endParaRPr>
          </a:p>
          <a:p>
            <a:r>
              <a:rPr lang="en-US" dirty="0">
                <a:solidFill>
                  <a:srgbClr val="333333"/>
                </a:solidFill>
              </a:rPr>
              <a:t>All models have keys and are designed for demonstration purposes. Because they are for demonstration, we only have 1 of each model.</a:t>
            </a:r>
          </a:p>
        </p:txBody>
      </p:sp>
      <p:pic>
        <p:nvPicPr>
          <p:cNvPr id="6148" name="Picture 4" descr="Altay Deluxe Kidney and Adrenal Gland Model | Carolina.com">
            <a:extLst>
              <a:ext uri="{FF2B5EF4-FFF2-40B4-BE49-F238E27FC236}">
                <a16:creationId xmlns:a16="http://schemas.microsoft.com/office/drawing/2014/main" id="{77948E46-6C7A-4D88-86FC-5C36D2B019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1" y="229766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9144000" cy="676275"/>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a:t>SwISTEM Equipment Lending Service</a:t>
            </a:r>
          </a:p>
        </p:txBody>
      </p:sp>
      <p:sp>
        <p:nvSpPr>
          <p:cNvPr id="8" name="TextBox 7"/>
          <p:cNvSpPr txBox="1"/>
          <p:nvPr/>
        </p:nvSpPr>
        <p:spPr>
          <a:xfrm>
            <a:off x="152400" y="1752600"/>
            <a:ext cx="3886200" cy="369332"/>
          </a:xfrm>
          <a:prstGeom prst="rect">
            <a:avLst/>
          </a:prstGeom>
          <a:noFill/>
        </p:spPr>
        <p:txBody>
          <a:bodyPr wrap="square" rtlCol="0">
            <a:spAutoFit/>
          </a:bodyPr>
          <a:lstStyle/>
          <a:p>
            <a:endParaRPr lang="en-US" dirty="0"/>
          </a:p>
        </p:txBody>
      </p:sp>
      <p:sp>
        <p:nvSpPr>
          <p:cNvPr id="2" name="TextBox 1"/>
          <p:cNvSpPr txBox="1"/>
          <p:nvPr/>
        </p:nvSpPr>
        <p:spPr>
          <a:xfrm>
            <a:off x="381000" y="967770"/>
            <a:ext cx="5029200" cy="523220"/>
          </a:xfrm>
          <a:prstGeom prst="rect">
            <a:avLst/>
          </a:prstGeom>
          <a:noFill/>
        </p:spPr>
        <p:txBody>
          <a:bodyPr wrap="square" rtlCol="0">
            <a:spAutoFit/>
          </a:bodyPr>
          <a:lstStyle/>
          <a:p>
            <a:pPr algn="ctr"/>
            <a:r>
              <a:rPr lang="en-US" sz="2800" b="1" dirty="0"/>
              <a:t>Organic Chemistry Model Sets</a:t>
            </a:r>
          </a:p>
        </p:txBody>
      </p:sp>
      <p:sp>
        <p:nvSpPr>
          <p:cNvPr id="10" name="Rectangle 9"/>
          <p:cNvSpPr/>
          <p:nvPr/>
        </p:nvSpPr>
        <p:spPr>
          <a:xfrm>
            <a:off x="590548" y="1490990"/>
            <a:ext cx="5334001" cy="523220"/>
          </a:xfrm>
          <a:prstGeom prst="rect">
            <a:avLst/>
          </a:prstGeom>
        </p:spPr>
        <p:txBody>
          <a:bodyPr wrap="square">
            <a:spAutoFit/>
          </a:bodyPr>
          <a:lstStyle/>
          <a:p>
            <a:r>
              <a:rPr lang="en-US" sz="1400" b="0" i="0" dirty="0">
                <a:solidFill>
                  <a:srgbClr val="333333"/>
                </a:solidFill>
                <a:effectLst/>
                <a:latin typeface="Open Sans" panose="020B0606030504020204" pitchFamily="34" charset="0"/>
              </a:rPr>
              <a:t>We have 14 sets of high-quality Organic Chemistry Model sets.  Comes with a basic building guide.</a:t>
            </a:r>
          </a:p>
        </p:txBody>
      </p:sp>
      <p:sp>
        <p:nvSpPr>
          <p:cNvPr id="6" name="TextBox 5"/>
          <p:cNvSpPr txBox="1"/>
          <p:nvPr/>
        </p:nvSpPr>
        <p:spPr>
          <a:xfrm>
            <a:off x="609600" y="3947555"/>
            <a:ext cx="4800600" cy="523220"/>
          </a:xfrm>
          <a:prstGeom prst="rect">
            <a:avLst/>
          </a:prstGeom>
          <a:noFill/>
        </p:spPr>
        <p:txBody>
          <a:bodyPr wrap="square" rtlCol="0">
            <a:spAutoFit/>
          </a:bodyPr>
          <a:lstStyle/>
          <a:p>
            <a:r>
              <a:rPr lang="en-US" sz="2800" b="1" dirty="0"/>
              <a:t>Magnetic Water Molecules</a:t>
            </a:r>
          </a:p>
        </p:txBody>
      </p:sp>
      <p:sp>
        <p:nvSpPr>
          <p:cNvPr id="9" name="Rectangle 8"/>
          <p:cNvSpPr/>
          <p:nvPr/>
        </p:nvSpPr>
        <p:spPr>
          <a:xfrm>
            <a:off x="609600" y="4473295"/>
            <a:ext cx="4876801" cy="2031325"/>
          </a:xfrm>
          <a:prstGeom prst="rect">
            <a:avLst/>
          </a:prstGeom>
        </p:spPr>
        <p:txBody>
          <a:bodyPr wrap="square">
            <a:spAutoFit/>
          </a:bodyPr>
          <a:lstStyle/>
          <a:p>
            <a:r>
              <a:rPr lang="en-US" sz="1400" dirty="0">
                <a:solidFill>
                  <a:srgbClr val="333333"/>
                </a:solidFill>
                <a:latin typeface="Open Sans"/>
              </a:rPr>
              <a:t>These very popular kits come with an excellent teacher guide as well as up to 20 sets of magnetic water molecule sets.  Magnets </a:t>
            </a:r>
            <a:r>
              <a:rPr lang="en-US" sz="1400" b="0" i="0" dirty="0">
                <a:solidFill>
                  <a:srgbClr val="333333"/>
                </a:solidFill>
                <a:effectLst/>
                <a:latin typeface="Open Sans" panose="020B0606030504020204" pitchFamily="34" charset="0"/>
              </a:rPr>
              <a:t>embedded in the atom centers let students see and feel simulated molecular attraction or repulsion, making fundamental molecular interactions easier to comprehend.</a:t>
            </a:r>
          </a:p>
          <a:p>
            <a:endParaRPr lang="en-US" sz="1400" dirty="0">
              <a:solidFill>
                <a:srgbClr val="333333"/>
              </a:solidFill>
              <a:latin typeface="Open Sans" panose="020B0606030504020204" pitchFamily="34" charset="0"/>
            </a:endParaRPr>
          </a:p>
          <a:p>
            <a:r>
              <a:rPr lang="en-US" sz="1400" dirty="0">
                <a:solidFill>
                  <a:srgbClr val="333333"/>
                </a:solidFill>
                <a:latin typeface="Open Sans" panose="020B0606030504020204" pitchFamily="34" charset="0"/>
                <a:hlinkClick r:id="rId2"/>
              </a:rPr>
              <a:t>Quick Water Molecule Overview Video</a:t>
            </a:r>
            <a:endParaRPr lang="en-US" sz="1400" dirty="0">
              <a:solidFill>
                <a:srgbClr val="333333"/>
              </a:solidFill>
              <a:latin typeface="Open Sans"/>
            </a:endParaRPr>
          </a:p>
          <a:p>
            <a:endParaRPr lang="en-US" sz="1400" dirty="0">
              <a:solidFill>
                <a:srgbClr val="333333"/>
              </a:solidFill>
              <a:latin typeface="Open Sans"/>
            </a:endParaRPr>
          </a:p>
        </p:txBody>
      </p:sp>
      <p:pic>
        <p:nvPicPr>
          <p:cNvPr id="11" name="Picture 4">
            <a:extLst>
              <a:ext uri="{FF2B5EF4-FFF2-40B4-BE49-F238E27FC236}">
                <a16:creationId xmlns:a16="http://schemas.microsoft.com/office/drawing/2014/main" id="{F548C74F-2DF0-4C4D-BDA8-463A062A5F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2049" y="967770"/>
            <a:ext cx="1393614" cy="13936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EF7E9CE-CEDE-466B-BF16-49736B364E5F}"/>
              </a:ext>
            </a:extLst>
          </p:cNvPr>
          <p:cNvSpPr txBox="1"/>
          <p:nvPr/>
        </p:nvSpPr>
        <p:spPr>
          <a:xfrm>
            <a:off x="155196" y="2361384"/>
            <a:ext cx="5433267" cy="523220"/>
          </a:xfrm>
          <a:prstGeom prst="rect">
            <a:avLst/>
          </a:prstGeom>
          <a:noFill/>
        </p:spPr>
        <p:txBody>
          <a:bodyPr wrap="square">
            <a:spAutoFit/>
          </a:bodyPr>
          <a:lstStyle/>
          <a:p>
            <a:pPr algn="ctr"/>
            <a:r>
              <a:rPr lang="en-US" sz="2800" b="1" dirty="0"/>
              <a:t>General Chemistry Model Sets</a:t>
            </a:r>
          </a:p>
        </p:txBody>
      </p:sp>
      <p:sp>
        <p:nvSpPr>
          <p:cNvPr id="14" name="TextBox 13">
            <a:extLst>
              <a:ext uri="{FF2B5EF4-FFF2-40B4-BE49-F238E27FC236}">
                <a16:creationId xmlns:a16="http://schemas.microsoft.com/office/drawing/2014/main" id="{0D06B84F-D018-466B-9579-E0AF7FB7855B}"/>
              </a:ext>
            </a:extLst>
          </p:cNvPr>
          <p:cNvSpPr txBox="1"/>
          <p:nvPr/>
        </p:nvSpPr>
        <p:spPr>
          <a:xfrm>
            <a:off x="588451" y="2862446"/>
            <a:ext cx="4672668" cy="523220"/>
          </a:xfrm>
          <a:prstGeom prst="rect">
            <a:avLst/>
          </a:prstGeom>
          <a:noFill/>
        </p:spPr>
        <p:txBody>
          <a:bodyPr wrap="square">
            <a:spAutoFit/>
          </a:bodyPr>
          <a:lstStyle/>
          <a:p>
            <a:r>
              <a:rPr lang="en-US" sz="1400" b="0" i="0" dirty="0">
                <a:solidFill>
                  <a:srgbClr val="333333"/>
                </a:solidFill>
                <a:effectLst/>
                <a:latin typeface="Open Sans" panose="020B0606030504020204" pitchFamily="34" charset="0"/>
              </a:rPr>
              <a:t>We have 14 sets of high-quality General Chemistry Model sets.  Great for hands-on learning!</a:t>
            </a:r>
          </a:p>
        </p:txBody>
      </p:sp>
      <p:pic>
        <p:nvPicPr>
          <p:cNvPr id="5122" name="Picture 2">
            <a:extLst>
              <a:ext uri="{FF2B5EF4-FFF2-40B4-BE49-F238E27FC236}">
                <a16:creationId xmlns:a16="http://schemas.microsoft.com/office/drawing/2014/main" id="{7BAE79F1-CA45-492A-842C-CFF6FA6909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8613" y="2484561"/>
            <a:ext cx="1464180" cy="17826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BA727F8-7C63-488C-89B9-05B46D4DC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732" y="4572000"/>
            <a:ext cx="2677249" cy="183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905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47636</TotalTime>
  <Words>1664</Words>
  <Application>Microsoft Office PowerPoint</Application>
  <PresentationFormat>On-screen Show (4:3)</PresentationFormat>
  <Paragraphs>139</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Open Sans</vt:lpstr>
      <vt:lpstr>Office Theme</vt:lpstr>
      <vt:lpstr>PowerPoint Presentation</vt:lpstr>
      <vt:lpstr>PowerPoint Presentation</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lpstr>SwISTEM Equipment Lending Service</vt:lpstr>
    </vt:vector>
  </TitlesOfParts>
  <Company>USI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Grabert, Allison</dc:creator>
  <cp:lastModifiedBy>Walling, Paige D</cp:lastModifiedBy>
  <cp:revision>96</cp:revision>
  <cp:lastPrinted>2016-08-12T15:16:32Z</cp:lastPrinted>
  <dcterms:created xsi:type="dcterms:W3CDTF">2014-08-14T20:03:48Z</dcterms:created>
  <dcterms:modified xsi:type="dcterms:W3CDTF">2022-08-17T13:30:07Z</dcterms:modified>
</cp:coreProperties>
</file>