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09" r:id="rId3"/>
    <p:sldId id="257" r:id="rId4"/>
    <p:sldId id="311" r:id="rId5"/>
    <p:sldId id="308" r:id="rId6"/>
    <p:sldId id="258" r:id="rId7"/>
    <p:sldId id="260" r:id="rId8"/>
    <p:sldId id="261" r:id="rId9"/>
    <p:sldId id="266" r:id="rId10"/>
    <p:sldId id="276" r:id="rId11"/>
    <p:sldId id="273" r:id="rId12"/>
    <p:sldId id="274" r:id="rId13"/>
    <p:sldId id="275" r:id="rId14"/>
    <p:sldId id="277" r:id="rId15"/>
    <p:sldId id="278" r:id="rId16"/>
    <p:sldId id="279" r:id="rId17"/>
    <p:sldId id="280" r:id="rId18"/>
    <p:sldId id="282" r:id="rId19"/>
    <p:sldId id="284" r:id="rId20"/>
    <p:sldId id="281" r:id="rId21"/>
    <p:sldId id="283" r:id="rId22"/>
    <p:sldId id="285" r:id="rId23"/>
    <p:sldId id="288" r:id="rId24"/>
    <p:sldId id="286" r:id="rId25"/>
    <p:sldId id="289" r:id="rId26"/>
    <p:sldId id="290" r:id="rId27"/>
    <p:sldId id="291" r:id="rId28"/>
    <p:sldId id="292" r:id="rId29"/>
    <p:sldId id="263" r:id="rId30"/>
    <p:sldId id="272" r:id="rId31"/>
    <p:sldId id="268" r:id="rId32"/>
    <p:sldId id="269" r:id="rId33"/>
    <p:sldId id="270" r:id="rId34"/>
    <p:sldId id="271" r:id="rId35"/>
    <p:sldId id="300" r:id="rId36"/>
    <p:sldId id="301" r:id="rId37"/>
    <p:sldId id="302" r:id="rId38"/>
    <p:sldId id="303" r:id="rId39"/>
    <p:sldId id="304" r:id="rId40"/>
    <p:sldId id="306" r:id="rId41"/>
    <p:sldId id="295" r:id="rId42"/>
    <p:sldId id="293" r:id="rId43"/>
    <p:sldId id="296" r:id="rId44"/>
    <p:sldId id="297" r:id="rId45"/>
    <p:sldId id="299" r:id="rId46"/>
    <p:sldId id="29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62"/>
    <p:restoredTop sz="94014"/>
  </p:normalViewPr>
  <p:slideViewPr>
    <p:cSldViewPr snapToGrid="0" snapToObjects="1">
      <p:cViewPr varScale="1">
        <p:scale>
          <a:sx n="103" d="100"/>
          <a:sy n="103" d="100"/>
        </p:scale>
        <p:origin x="184" y="4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F47A0-EDE3-5F4F-A9E8-9E2019FC53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88DB5C-DD9D-154E-8704-D8C7129A4E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A9EF6C-906D-174C-B434-26E8D06F0565}"/>
              </a:ext>
            </a:extLst>
          </p:cNvPr>
          <p:cNvSpPr>
            <a:spLocks noGrp="1"/>
          </p:cNvSpPr>
          <p:nvPr>
            <p:ph type="dt" sz="half" idx="10"/>
          </p:nvPr>
        </p:nvSpPr>
        <p:spPr/>
        <p:txBody>
          <a:bodyPr/>
          <a:lstStyle/>
          <a:p>
            <a:fld id="{CA6F60DF-F7E2-F348-9710-59B81A900710}" type="datetimeFigureOut">
              <a:rPr lang="en-US" smtClean="0"/>
              <a:t>4/15/21</a:t>
            </a:fld>
            <a:endParaRPr lang="en-US"/>
          </a:p>
        </p:txBody>
      </p:sp>
      <p:sp>
        <p:nvSpPr>
          <p:cNvPr id="5" name="Footer Placeholder 4">
            <a:extLst>
              <a:ext uri="{FF2B5EF4-FFF2-40B4-BE49-F238E27FC236}">
                <a16:creationId xmlns:a16="http://schemas.microsoft.com/office/drawing/2014/main" id="{33A6410E-5D91-204B-ACC9-36B80E9F35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82F496-EC2E-6944-AE06-6297B7AB4F88}"/>
              </a:ext>
            </a:extLst>
          </p:cNvPr>
          <p:cNvSpPr>
            <a:spLocks noGrp="1"/>
          </p:cNvSpPr>
          <p:nvPr>
            <p:ph type="sldNum" sz="quarter" idx="12"/>
          </p:nvPr>
        </p:nvSpPr>
        <p:spPr/>
        <p:txBody>
          <a:bodyPr/>
          <a:lstStyle/>
          <a:p>
            <a:fld id="{F150B357-18CA-8849-8521-183B3EA6B957}" type="slidenum">
              <a:rPr lang="en-US" smtClean="0"/>
              <a:t>‹#›</a:t>
            </a:fld>
            <a:endParaRPr lang="en-US"/>
          </a:p>
        </p:txBody>
      </p:sp>
    </p:spTree>
    <p:extLst>
      <p:ext uri="{BB962C8B-B14F-4D97-AF65-F5344CB8AC3E}">
        <p14:creationId xmlns:p14="http://schemas.microsoft.com/office/powerpoint/2010/main" val="1296861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D5D6E-F0DE-794D-9152-EB24DBD201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1BE22C-9AD0-A14C-97C8-46B079D9A2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792B1-38CF-D640-973D-760C385F33E5}"/>
              </a:ext>
            </a:extLst>
          </p:cNvPr>
          <p:cNvSpPr>
            <a:spLocks noGrp="1"/>
          </p:cNvSpPr>
          <p:nvPr>
            <p:ph type="dt" sz="half" idx="10"/>
          </p:nvPr>
        </p:nvSpPr>
        <p:spPr/>
        <p:txBody>
          <a:bodyPr/>
          <a:lstStyle/>
          <a:p>
            <a:fld id="{CA6F60DF-F7E2-F348-9710-59B81A900710}" type="datetimeFigureOut">
              <a:rPr lang="en-US" smtClean="0"/>
              <a:t>4/15/21</a:t>
            </a:fld>
            <a:endParaRPr lang="en-US"/>
          </a:p>
        </p:txBody>
      </p:sp>
      <p:sp>
        <p:nvSpPr>
          <p:cNvPr id="5" name="Footer Placeholder 4">
            <a:extLst>
              <a:ext uri="{FF2B5EF4-FFF2-40B4-BE49-F238E27FC236}">
                <a16:creationId xmlns:a16="http://schemas.microsoft.com/office/drawing/2014/main" id="{C69FADE3-AB6E-5540-AAFB-3A85F9E05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653F7-08B3-9C47-BDE8-E19883CA60B9}"/>
              </a:ext>
            </a:extLst>
          </p:cNvPr>
          <p:cNvSpPr>
            <a:spLocks noGrp="1"/>
          </p:cNvSpPr>
          <p:nvPr>
            <p:ph type="sldNum" sz="quarter" idx="12"/>
          </p:nvPr>
        </p:nvSpPr>
        <p:spPr/>
        <p:txBody>
          <a:bodyPr/>
          <a:lstStyle/>
          <a:p>
            <a:fld id="{F150B357-18CA-8849-8521-183B3EA6B957}" type="slidenum">
              <a:rPr lang="en-US" smtClean="0"/>
              <a:t>‹#›</a:t>
            </a:fld>
            <a:endParaRPr lang="en-US"/>
          </a:p>
        </p:txBody>
      </p:sp>
    </p:spTree>
    <p:extLst>
      <p:ext uri="{BB962C8B-B14F-4D97-AF65-F5344CB8AC3E}">
        <p14:creationId xmlns:p14="http://schemas.microsoft.com/office/powerpoint/2010/main" val="34363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22652E-DC05-7946-ACD4-792EAECE88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9155E5-062A-C545-9E27-53403D90E3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0F6556-809E-594A-B448-717B9AD69350}"/>
              </a:ext>
            </a:extLst>
          </p:cNvPr>
          <p:cNvSpPr>
            <a:spLocks noGrp="1"/>
          </p:cNvSpPr>
          <p:nvPr>
            <p:ph type="dt" sz="half" idx="10"/>
          </p:nvPr>
        </p:nvSpPr>
        <p:spPr/>
        <p:txBody>
          <a:bodyPr/>
          <a:lstStyle/>
          <a:p>
            <a:fld id="{CA6F60DF-F7E2-F348-9710-59B81A900710}" type="datetimeFigureOut">
              <a:rPr lang="en-US" smtClean="0"/>
              <a:t>4/15/21</a:t>
            </a:fld>
            <a:endParaRPr lang="en-US"/>
          </a:p>
        </p:txBody>
      </p:sp>
      <p:sp>
        <p:nvSpPr>
          <p:cNvPr id="5" name="Footer Placeholder 4">
            <a:extLst>
              <a:ext uri="{FF2B5EF4-FFF2-40B4-BE49-F238E27FC236}">
                <a16:creationId xmlns:a16="http://schemas.microsoft.com/office/drawing/2014/main" id="{9755560B-BA4A-3543-B1DA-EB1CBBD8E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BA0439-3D5F-7146-B36A-07E81422E3C2}"/>
              </a:ext>
            </a:extLst>
          </p:cNvPr>
          <p:cNvSpPr>
            <a:spLocks noGrp="1"/>
          </p:cNvSpPr>
          <p:nvPr>
            <p:ph type="sldNum" sz="quarter" idx="12"/>
          </p:nvPr>
        </p:nvSpPr>
        <p:spPr/>
        <p:txBody>
          <a:bodyPr/>
          <a:lstStyle/>
          <a:p>
            <a:fld id="{F150B357-18CA-8849-8521-183B3EA6B957}" type="slidenum">
              <a:rPr lang="en-US" smtClean="0"/>
              <a:t>‹#›</a:t>
            </a:fld>
            <a:endParaRPr lang="en-US"/>
          </a:p>
        </p:txBody>
      </p:sp>
    </p:spTree>
    <p:extLst>
      <p:ext uri="{BB962C8B-B14F-4D97-AF65-F5344CB8AC3E}">
        <p14:creationId xmlns:p14="http://schemas.microsoft.com/office/powerpoint/2010/main" val="2908272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71DD2-581C-9941-9E4E-C0AB63DDF0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76311A-E317-724B-AC12-C67AC06A03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746D5-6CAA-C548-93E5-193DB418E8DB}"/>
              </a:ext>
            </a:extLst>
          </p:cNvPr>
          <p:cNvSpPr>
            <a:spLocks noGrp="1"/>
          </p:cNvSpPr>
          <p:nvPr>
            <p:ph type="dt" sz="half" idx="10"/>
          </p:nvPr>
        </p:nvSpPr>
        <p:spPr/>
        <p:txBody>
          <a:bodyPr/>
          <a:lstStyle/>
          <a:p>
            <a:fld id="{CA6F60DF-F7E2-F348-9710-59B81A900710}" type="datetimeFigureOut">
              <a:rPr lang="en-US" smtClean="0"/>
              <a:t>4/15/21</a:t>
            </a:fld>
            <a:endParaRPr lang="en-US"/>
          </a:p>
        </p:txBody>
      </p:sp>
      <p:sp>
        <p:nvSpPr>
          <p:cNvPr id="5" name="Footer Placeholder 4">
            <a:extLst>
              <a:ext uri="{FF2B5EF4-FFF2-40B4-BE49-F238E27FC236}">
                <a16:creationId xmlns:a16="http://schemas.microsoft.com/office/drawing/2014/main" id="{8B0E27D3-8DBC-0D4F-AE08-330B5D0C61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DA92DD-1E22-1748-8749-58A3C40AC340}"/>
              </a:ext>
            </a:extLst>
          </p:cNvPr>
          <p:cNvSpPr>
            <a:spLocks noGrp="1"/>
          </p:cNvSpPr>
          <p:nvPr>
            <p:ph type="sldNum" sz="quarter" idx="12"/>
          </p:nvPr>
        </p:nvSpPr>
        <p:spPr/>
        <p:txBody>
          <a:bodyPr/>
          <a:lstStyle/>
          <a:p>
            <a:fld id="{F150B357-18CA-8849-8521-183B3EA6B957}" type="slidenum">
              <a:rPr lang="en-US" smtClean="0"/>
              <a:t>‹#›</a:t>
            </a:fld>
            <a:endParaRPr lang="en-US"/>
          </a:p>
        </p:txBody>
      </p:sp>
    </p:spTree>
    <p:extLst>
      <p:ext uri="{BB962C8B-B14F-4D97-AF65-F5344CB8AC3E}">
        <p14:creationId xmlns:p14="http://schemas.microsoft.com/office/powerpoint/2010/main" val="753170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A6D4F-80A7-EF4B-8243-69F0526C19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00302E-0DD8-264F-A254-288A93DE95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685872-34FA-2F48-A0BF-694BDD0BD38E}"/>
              </a:ext>
            </a:extLst>
          </p:cNvPr>
          <p:cNvSpPr>
            <a:spLocks noGrp="1"/>
          </p:cNvSpPr>
          <p:nvPr>
            <p:ph type="dt" sz="half" idx="10"/>
          </p:nvPr>
        </p:nvSpPr>
        <p:spPr/>
        <p:txBody>
          <a:bodyPr/>
          <a:lstStyle/>
          <a:p>
            <a:fld id="{CA6F60DF-F7E2-F348-9710-59B81A900710}" type="datetimeFigureOut">
              <a:rPr lang="en-US" smtClean="0"/>
              <a:t>4/15/21</a:t>
            </a:fld>
            <a:endParaRPr lang="en-US"/>
          </a:p>
        </p:txBody>
      </p:sp>
      <p:sp>
        <p:nvSpPr>
          <p:cNvPr id="5" name="Footer Placeholder 4">
            <a:extLst>
              <a:ext uri="{FF2B5EF4-FFF2-40B4-BE49-F238E27FC236}">
                <a16:creationId xmlns:a16="http://schemas.microsoft.com/office/drawing/2014/main" id="{87500008-6CB2-2240-A1E0-3784CCF78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32C13-5626-7640-96A7-98BADB4CA22B}"/>
              </a:ext>
            </a:extLst>
          </p:cNvPr>
          <p:cNvSpPr>
            <a:spLocks noGrp="1"/>
          </p:cNvSpPr>
          <p:nvPr>
            <p:ph type="sldNum" sz="quarter" idx="12"/>
          </p:nvPr>
        </p:nvSpPr>
        <p:spPr/>
        <p:txBody>
          <a:bodyPr/>
          <a:lstStyle/>
          <a:p>
            <a:fld id="{F150B357-18CA-8849-8521-183B3EA6B957}" type="slidenum">
              <a:rPr lang="en-US" smtClean="0"/>
              <a:t>‹#›</a:t>
            </a:fld>
            <a:endParaRPr lang="en-US"/>
          </a:p>
        </p:txBody>
      </p:sp>
    </p:spTree>
    <p:extLst>
      <p:ext uri="{BB962C8B-B14F-4D97-AF65-F5344CB8AC3E}">
        <p14:creationId xmlns:p14="http://schemas.microsoft.com/office/powerpoint/2010/main" val="1933292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C91DE-5CEA-7042-BB2B-D0B557FF55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D979CF-02E0-D94F-AF16-69C2ADAFC5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D8D0D7-ACBB-1745-9D24-34FE014100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330550-2BD3-B949-A858-DF367FD3B146}"/>
              </a:ext>
            </a:extLst>
          </p:cNvPr>
          <p:cNvSpPr>
            <a:spLocks noGrp="1"/>
          </p:cNvSpPr>
          <p:nvPr>
            <p:ph type="dt" sz="half" idx="10"/>
          </p:nvPr>
        </p:nvSpPr>
        <p:spPr/>
        <p:txBody>
          <a:bodyPr/>
          <a:lstStyle/>
          <a:p>
            <a:fld id="{CA6F60DF-F7E2-F348-9710-59B81A900710}" type="datetimeFigureOut">
              <a:rPr lang="en-US" smtClean="0"/>
              <a:t>4/15/21</a:t>
            </a:fld>
            <a:endParaRPr lang="en-US"/>
          </a:p>
        </p:txBody>
      </p:sp>
      <p:sp>
        <p:nvSpPr>
          <p:cNvPr id="6" name="Footer Placeholder 5">
            <a:extLst>
              <a:ext uri="{FF2B5EF4-FFF2-40B4-BE49-F238E27FC236}">
                <a16:creationId xmlns:a16="http://schemas.microsoft.com/office/drawing/2014/main" id="{B873C31B-B384-9C45-A5CA-1761C69122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880385-1D15-BA41-9F70-0999948E8150}"/>
              </a:ext>
            </a:extLst>
          </p:cNvPr>
          <p:cNvSpPr>
            <a:spLocks noGrp="1"/>
          </p:cNvSpPr>
          <p:nvPr>
            <p:ph type="sldNum" sz="quarter" idx="12"/>
          </p:nvPr>
        </p:nvSpPr>
        <p:spPr/>
        <p:txBody>
          <a:bodyPr/>
          <a:lstStyle/>
          <a:p>
            <a:fld id="{F150B357-18CA-8849-8521-183B3EA6B957}" type="slidenum">
              <a:rPr lang="en-US" smtClean="0"/>
              <a:t>‹#›</a:t>
            </a:fld>
            <a:endParaRPr lang="en-US"/>
          </a:p>
        </p:txBody>
      </p:sp>
    </p:spTree>
    <p:extLst>
      <p:ext uri="{BB962C8B-B14F-4D97-AF65-F5344CB8AC3E}">
        <p14:creationId xmlns:p14="http://schemas.microsoft.com/office/powerpoint/2010/main" val="107095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3F13D-30A9-1C46-BA5E-C6561FA22F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5711F8-88C5-CC44-9352-FFB7E0C51E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9A79EE-D453-2042-8D66-406E894901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1C77BD-2553-6946-953A-782789F12B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9530D4-7A54-D24C-A2AD-418BB4C17A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D8922F-B00D-FA4D-9E0C-1EED493CEC3E}"/>
              </a:ext>
            </a:extLst>
          </p:cNvPr>
          <p:cNvSpPr>
            <a:spLocks noGrp="1"/>
          </p:cNvSpPr>
          <p:nvPr>
            <p:ph type="dt" sz="half" idx="10"/>
          </p:nvPr>
        </p:nvSpPr>
        <p:spPr/>
        <p:txBody>
          <a:bodyPr/>
          <a:lstStyle/>
          <a:p>
            <a:fld id="{CA6F60DF-F7E2-F348-9710-59B81A900710}" type="datetimeFigureOut">
              <a:rPr lang="en-US" smtClean="0"/>
              <a:t>4/15/21</a:t>
            </a:fld>
            <a:endParaRPr lang="en-US"/>
          </a:p>
        </p:txBody>
      </p:sp>
      <p:sp>
        <p:nvSpPr>
          <p:cNvPr id="8" name="Footer Placeholder 7">
            <a:extLst>
              <a:ext uri="{FF2B5EF4-FFF2-40B4-BE49-F238E27FC236}">
                <a16:creationId xmlns:a16="http://schemas.microsoft.com/office/drawing/2014/main" id="{6C7136F6-1B87-4D40-A77D-8268385CFE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439A9A-87B5-5047-85AC-E2F70466C384}"/>
              </a:ext>
            </a:extLst>
          </p:cNvPr>
          <p:cNvSpPr>
            <a:spLocks noGrp="1"/>
          </p:cNvSpPr>
          <p:nvPr>
            <p:ph type="sldNum" sz="quarter" idx="12"/>
          </p:nvPr>
        </p:nvSpPr>
        <p:spPr/>
        <p:txBody>
          <a:bodyPr/>
          <a:lstStyle/>
          <a:p>
            <a:fld id="{F150B357-18CA-8849-8521-183B3EA6B957}" type="slidenum">
              <a:rPr lang="en-US" smtClean="0"/>
              <a:t>‹#›</a:t>
            </a:fld>
            <a:endParaRPr lang="en-US"/>
          </a:p>
        </p:txBody>
      </p:sp>
    </p:spTree>
    <p:extLst>
      <p:ext uri="{BB962C8B-B14F-4D97-AF65-F5344CB8AC3E}">
        <p14:creationId xmlns:p14="http://schemas.microsoft.com/office/powerpoint/2010/main" val="1025590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41FEE-C4CA-9A43-898C-6400CFA81B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986F31-A0DE-6048-823B-27DE55C2DED8}"/>
              </a:ext>
            </a:extLst>
          </p:cNvPr>
          <p:cNvSpPr>
            <a:spLocks noGrp="1"/>
          </p:cNvSpPr>
          <p:nvPr>
            <p:ph type="dt" sz="half" idx="10"/>
          </p:nvPr>
        </p:nvSpPr>
        <p:spPr/>
        <p:txBody>
          <a:bodyPr/>
          <a:lstStyle/>
          <a:p>
            <a:fld id="{CA6F60DF-F7E2-F348-9710-59B81A900710}" type="datetimeFigureOut">
              <a:rPr lang="en-US" smtClean="0"/>
              <a:t>4/15/21</a:t>
            </a:fld>
            <a:endParaRPr lang="en-US"/>
          </a:p>
        </p:txBody>
      </p:sp>
      <p:sp>
        <p:nvSpPr>
          <p:cNvPr id="4" name="Footer Placeholder 3">
            <a:extLst>
              <a:ext uri="{FF2B5EF4-FFF2-40B4-BE49-F238E27FC236}">
                <a16:creationId xmlns:a16="http://schemas.microsoft.com/office/drawing/2014/main" id="{B0014904-A685-2B44-B59C-3CD5A45FE9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14130F-7232-A847-B2C3-F9B3DD91D6C8}"/>
              </a:ext>
            </a:extLst>
          </p:cNvPr>
          <p:cNvSpPr>
            <a:spLocks noGrp="1"/>
          </p:cNvSpPr>
          <p:nvPr>
            <p:ph type="sldNum" sz="quarter" idx="12"/>
          </p:nvPr>
        </p:nvSpPr>
        <p:spPr/>
        <p:txBody>
          <a:bodyPr/>
          <a:lstStyle/>
          <a:p>
            <a:fld id="{F150B357-18CA-8849-8521-183B3EA6B957}" type="slidenum">
              <a:rPr lang="en-US" smtClean="0"/>
              <a:t>‹#›</a:t>
            </a:fld>
            <a:endParaRPr lang="en-US"/>
          </a:p>
        </p:txBody>
      </p:sp>
    </p:spTree>
    <p:extLst>
      <p:ext uri="{BB962C8B-B14F-4D97-AF65-F5344CB8AC3E}">
        <p14:creationId xmlns:p14="http://schemas.microsoft.com/office/powerpoint/2010/main" val="3049736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32EC4C-95CB-2C4E-A2F4-066E1BD87CB3}"/>
              </a:ext>
            </a:extLst>
          </p:cNvPr>
          <p:cNvSpPr>
            <a:spLocks noGrp="1"/>
          </p:cNvSpPr>
          <p:nvPr>
            <p:ph type="dt" sz="half" idx="10"/>
          </p:nvPr>
        </p:nvSpPr>
        <p:spPr/>
        <p:txBody>
          <a:bodyPr/>
          <a:lstStyle/>
          <a:p>
            <a:fld id="{CA6F60DF-F7E2-F348-9710-59B81A900710}" type="datetimeFigureOut">
              <a:rPr lang="en-US" smtClean="0"/>
              <a:t>4/15/21</a:t>
            </a:fld>
            <a:endParaRPr lang="en-US"/>
          </a:p>
        </p:txBody>
      </p:sp>
      <p:sp>
        <p:nvSpPr>
          <p:cNvPr id="3" name="Footer Placeholder 2">
            <a:extLst>
              <a:ext uri="{FF2B5EF4-FFF2-40B4-BE49-F238E27FC236}">
                <a16:creationId xmlns:a16="http://schemas.microsoft.com/office/drawing/2014/main" id="{EA93F07F-03C8-9848-8993-8FDEEE7E15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638ED8-EE71-384F-BB78-6FD951FA14DF}"/>
              </a:ext>
            </a:extLst>
          </p:cNvPr>
          <p:cNvSpPr>
            <a:spLocks noGrp="1"/>
          </p:cNvSpPr>
          <p:nvPr>
            <p:ph type="sldNum" sz="quarter" idx="12"/>
          </p:nvPr>
        </p:nvSpPr>
        <p:spPr/>
        <p:txBody>
          <a:bodyPr/>
          <a:lstStyle/>
          <a:p>
            <a:fld id="{F150B357-18CA-8849-8521-183B3EA6B957}" type="slidenum">
              <a:rPr lang="en-US" smtClean="0"/>
              <a:t>‹#›</a:t>
            </a:fld>
            <a:endParaRPr lang="en-US"/>
          </a:p>
        </p:txBody>
      </p:sp>
    </p:spTree>
    <p:extLst>
      <p:ext uri="{BB962C8B-B14F-4D97-AF65-F5344CB8AC3E}">
        <p14:creationId xmlns:p14="http://schemas.microsoft.com/office/powerpoint/2010/main" val="66326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0C48F-5493-A94B-8F37-B498F7E10A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34FCD4-12AB-F74C-9D5E-2CE8457873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7A7B8C-FA2C-6042-A553-A850430794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29E947-BF94-5342-9052-27585E98BB3E}"/>
              </a:ext>
            </a:extLst>
          </p:cNvPr>
          <p:cNvSpPr>
            <a:spLocks noGrp="1"/>
          </p:cNvSpPr>
          <p:nvPr>
            <p:ph type="dt" sz="half" idx="10"/>
          </p:nvPr>
        </p:nvSpPr>
        <p:spPr/>
        <p:txBody>
          <a:bodyPr/>
          <a:lstStyle/>
          <a:p>
            <a:fld id="{CA6F60DF-F7E2-F348-9710-59B81A900710}" type="datetimeFigureOut">
              <a:rPr lang="en-US" smtClean="0"/>
              <a:t>4/15/21</a:t>
            </a:fld>
            <a:endParaRPr lang="en-US"/>
          </a:p>
        </p:txBody>
      </p:sp>
      <p:sp>
        <p:nvSpPr>
          <p:cNvPr id="6" name="Footer Placeholder 5">
            <a:extLst>
              <a:ext uri="{FF2B5EF4-FFF2-40B4-BE49-F238E27FC236}">
                <a16:creationId xmlns:a16="http://schemas.microsoft.com/office/drawing/2014/main" id="{355C69DD-D1B4-1047-B5CC-19CD032404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9A57D7-F858-604E-BECD-55510CA2BDD5}"/>
              </a:ext>
            </a:extLst>
          </p:cNvPr>
          <p:cNvSpPr>
            <a:spLocks noGrp="1"/>
          </p:cNvSpPr>
          <p:nvPr>
            <p:ph type="sldNum" sz="quarter" idx="12"/>
          </p:nvPr>
        </p:nvSpPr>
        <p:spPr/>
        <p:txBody>
          <a:bodyPr/>
          <a:lstStyle/>
          <a:p>
            <a:fld id="{F150B357-18CA-8849-8521-183B3EA6B957}" type="slidenum">
              <a:rPr lang="en-US" smtClean="0"/>
              <a:t>‹#›</a:t>
            </a:fld>
            <a:endParaRPr lang="en-US"/>
          </a:p>
        </p:txBody>
      </p:sp>
    </p:spTree>
    <p:extLst>
      <p:ext uri="{BB962C8B-B14F-4D97-AF65-F5344CB8AC3E}">
        <p14:creationId xmlns:p14="http://schemas.microsoft.com/office/powerpoint/2010/main" val="3389644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D6B9C-C66D-7F4E-BBB8-5881805FE3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794FB0-41CE-C346-8696-54E2BE576A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78A463-F526-3647-8292-4E2DA6D93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2783F-033C-AC44-BC42-C48C83429F21}"/>
              </a:ext>
            </a:extLst>
          </p:cNvPr>
          <p:cNvSpPr>
            <a:spLocks noGrp="1"/>
          </p:cNvSpPr>
          <p:nvPr>
            <p:ph type="dt" sz="half" idx="10"/>
          </p:nvPr>
        </p:nvSpPr>
        <p:spPr/>
        <p:txBody>
          <a:bodyPr/>
          <a:lstStyle/>
          <a:p>
            <a:fld id="{CA6F60DF-F7E2-F348-9710-59B81A900710}" type="datetimeFigureOut">
              <a:rPr lang="en-US" smtClean="0"/>
              <a:t>4/15/21</a:t>
            </a:fld>
            <a:endParaRPr lang="en-US"/>
          </a:p>
        </p:txBody>
      </p:sp>
      <p:sp>
        <p:nvSpPr>
          <p:cNvPr id="6" name="Footer Placeholder 5">
            <a:extLst>
              <a:ext uri="{FF2B5EF4-FFF2-40B4-BE49-F238E27FC236}">
                <a16:creationId xmlns:a16="http://schemas.microsoft.com/office/drawing/2014/main" id="{B574F44F-9797-5545-ACD3-E09AAD0009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C5C15B-6041-3C4B-BFCF-834968D5EA6C}"/>
              </a:ext>
            </a:extLst>
          </p:cNvPr>
          <p:cNvSpPr>
            <a:spLocks noGrp="1"/>
          </p:cNvSpPr>
          <p:nvPr>
            <p:ph type="sldNum" sz="quarter" idx="12"/>
          </p:nvPr>
        </p:nvSpPr>
        <p:spPr/>
        <p:txBody>
          <a:bodyPr/>
          <a:lstStyle/>
          <a:p>
            <a:fld id="{F150B357-18CA-8849-8521-183B3EA6B957}" type="slidenum">
              <a:rPr lang="en-US" smtClean="0"/>
              <a:t>‹#›</a:t>
            </a:fld>
            <a:endParaRPr lang="en-US"/>
          </a:p>
        </p:txBody>
      </p:sp>
    </p:spTree>
    <p:extLst>
      <p:ext uri="{BB962C8B-B14F-4D97-AF65-F5344CB8AC3E}">
        <p14:creationId xmlns:p14="http://schemas.microsoft.com/office/powerpoint/2010/main" val="2039943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D6AF24-54F9-C447-B9CE-9F1F86876B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0A41DC-8A88-8B48-B8C0-29C91BE5A3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8B5190-17FC-EC47-9333-297BCE321B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F60DF-F7E2-F348-9710-59B81A900710}" type="datetimeFigureOut">
              <a:rPr lang="en-US" smtClean="0"/>
              <a:t>4/15/21</a:t>
            </a:fld>
            <a:endParaRPr lang="en-US"/>
          </a:p>
        </p:txBody>
      </p:sp>
      <p:sp>
        <p:nvSpPr>
          <p:cNvPr id="5" name="Footer Placeholder 4">
            <a:extLst>
              <a:ext uri="{FF2B5EF4-FFF2-40B4-BE49-F238E27FC236}">
                <a16:creationId xmlns:a16="http://schemas.microsoft.com/office/drawing/2014/main" id="{D7B4E5E9-AEEF-C14E-BBA2-F86F346CA4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8BF327-69DB-0542-84E8-3CD00FF7D8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0B357-18CA-8849-8521-183B3EA6B957}" type="slidenum">
              <a:rPr lang="en-US" smtClean="0"/>
              <a:t>‹#›</a:t>
            </a:fld>
            <a:endParaRPr lang="en-US"/>
          </a:p>
        </p:txBody>
      </p:sp>
    </p:spTree>
    <p:extLst>
      <p:ext uri="{BB962C8B-B14F-4D97-AF65-F5344CB8AC3E}">
        <p14:creationId xmlns:p14="http://schemas.microsoft.com/office/powerpoint/2010/main" val="577719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05FA97CD-E4D9-2D41-AB90-317126D58C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257" y="555172"/>
            <a:ext cx="7369629" cy="4913086"/>
          </a:xfrm>
          <a:prstGeom prst="rect">
            <a:avLst/>
          </a:prstGeom>
        </p:spPr>
      </p:pic>
      <p:sp>
        <p:nvSpPr>
          <p:cNvPr id="2" name="TextBox 1">
            <a:extLst>
              <a:ext uri="{FF2B5EF4-FFF2-40B4-BE49-F238E27FC236}">
                <a16:creationId xmlns:a16="http://schemas.microsoft.com/office/drawing/2014/main" id="{32F1ED62-88B9-3D49-92EB-4D3368B90961}"/>
              </a:ext>
            </a:extLst>
          </p:cNvPr>
          <p:cNvSpPr txBox="1"/>
          <p:nvPr/>
        </p:nvSpPr>
        <p:spPr>
          <a:xfrm>
            <a:off x="7822441" y="5718053"/>
            <a:ext cx="3727302" cy="584775"/>
          </a:xfrm>
          <a:prstGeom prst="rect">
            <a:avLst/>
          </a:prstGeom>
          <a:noFill/>
        </p:spPr>
        <p:txBody>
          <a:bodyPr wrap="none" rtlCol="0">
            <a:spAutoFit/>
          </a:bodyPr>
          <a:lstStyle/>
          <a:p>
            <a:r>
              <a:rPr lang="en-US" sz="3200" b="1" dirty="0"/>
              <a:t>Awards Presentation</a:t>
            </a:r>
          </a:p>
        </p:txBody>
      </p:sp>
      <p:pic>
        <p:nvPicPr>
          <p:cNvPr id="4" name="Picture 3" descr="Logo&#10;&#10;Description automatically generated">
            <a:extLst>
              <a:ext uri="{FF2B5EF4-FFF2-40B4-BE49-F238E27FC236}">
                <a16:creationId xmlns:a16="http://schemas.microsoft.com/office/drawing/2014/main" id="{0B5756A6-C4A3-A240-925D-B96284B704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257" y="5718052"/>
            <a:ext cx="1647728" cy="754417"/>
          </a:xfrm>
          <a:prstGeom prst="rect">
            <a:avLst/>
          </a:prstGeom>
        </p:spPr>
      </p:pic>
    </p:spTree>
    <p:extLst>
      <p:ext uri="{BB962C8B-B14F-4D97-AF65-F5344CB8AC3E}">
        <p14:creationId xmlns:p14="http://schemas.microsoft.com/office/powerpoint/2010/main" val="1464988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4506555" cy="584775"/>
          </a:xfrm>
          <a:prstGeom prst="rect">
            <a:avLst/>
          </a:prstGeom>
          <a:noFill/>
        </p:spPr>
        <p:txBody>
          <a:bodyPr wrap="none" rtlCol="0">
            <a:spAutoFit/>
          </a:bodyPr>
          <a:lstStyle/>
          <a:p>
            <a:r>
              <a:rPr lang="en-US" sz="3200" b="1" dirty="0"/>
              <a:t>Art Club Member Awards</a:t>
            </a:r>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12187952" cy="1200329"/>
          </a:xfrm>
          <a:prstGeom prst="rect">
            <a:avLst/>
          </a:prstGeom>
          <a:noFill/>
        </p:spPr>
        <p:txBody>
          <a:bodyPr wrap="none" rtlCol="0">
            <a:spAutoFit/>
          </a:bodyPr>
          <a:lstStyle/>
          <a:p>
            <a:r>
              <a:rPr lang="en-US" b="1" dirty="0"/>
              <a:t>Art Club Member Award</a:t>
            </a:r>
            <a:r>
              <a:rPr lang="en-US" dirty="0"/>
              <a:t> 	Amount: $250</a:t>
            </a:r>
          </a:p>
          <a:p>
            <a:r>
              <a:rPr lang="en-US" dirty="0" err="1"/>
              <a:t>Viktoriia</a:t>
            </a:r>
            <a:r>
              <a:rPr lang="en-US" dirty="0"/>
              <a:t> </a:t>
            </a:r>
            <a:r>
              <a:rPr lang="en-US" dirty="0" err="1"/>
              <a:t>Mayatska</a:t>
            </a:r>
            <a:endParaRPr lang="en-US" dirty="0"/>
          </a:p>
          <a:p>
            <a:r>
              <a:rPr lang="en-US" dirty="0"/>
              <a:t>Title: </a:t>
            </a:r>
            <a:r>
              <a:rPr lang="en-US" i="1" dirty="0"/>
              <a:t>'"</a:t>
            </a:r>
            <a:r>
              <a:rPr lang="en-US" i="1" dirty="0" err="1"/>
              <a:t>Качественное</a:t>
            </a:r>
            <a:r>
              <a:rPr lang="en-US" i="1" dirty="0"/>
              <a:t> </a:t>
            </a:r>
            <a:r>
              <a:rPr lang="en-US" i="1" dirty="0" err="1"/>
              <a:t>Bремя</a:t>
            </a:r>
            <a:r>
              <a:rPr lang="en-US" i="1" dirty="0"/>
              <a:t>" (Quality Time) </a:t>
            </a:r>
            <a:r>
              <a:rPr lang="en-US" dirty="0"/>
              <a:t>(graphite on paper)</a:t>
            </a:r>
            <a:r>
              <a:rPr lang="en-US" i="1" dirty="0"/>
              <a:t>							</a:t>
            </a:r>
            <a:endParaRPr lang="en-US" dirty="0"/>
          </a:p>
          <a:p>
            <a:r>
              <a:rPr lang="en-US" dirty="0"/>
              <a:t>Gift of: USI Art Club</a:t>
            </a:r>
          </a:p>
        </p:txBody>
      </p:sp>
      <p:pic>
        <p:nvPicPr>
          <p:cNvPr id="6" name="Picture 5" descr="A person playing a guitar&#10;&#10;Description automatically generated with medium confidence">
            <a:extLst>
              <a:ext uri="{FF2B5EF4-FFF2-40B4-BE49-F238E27FC236}">
                <a16:creationId xmlns:a16="http://schemas.microsoft.com/office/drawing/2014/main" id="{EE4E3846-10BB-604C-93C8-CC17136827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47853" y="660249"/>
            <a:ext cx="4080119" cy="5591929"/>
          </a:xfrm>
          <a:prstGeom prst="rect">
            <a:avLst/>
          </a:prstGeom>
        </p:spPr>
      </p:pic>
    </p:spTree>
    <p:extLst>
      <p:ext uri="{BB962C8B-B14F-4D97-AF65-F5344CB8AC3E}">
        <p14:creationId xmlns:p14="http://schemas.microsoft.com/office/powerpoint/2010/main" val="2118097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4506555" cy="584775"/>
          </a:xfrm>
          <a:prstGeom prst="rect">
            <a:avLst/>
          </a:prstGeom>
          <a:noFill/>
        </p:spPr>
        <p:txBody>
          <a:bodyPr wrap="none" rtlCol="0">
            <a:spAutoFit/>
          </a:bodyPr>
          <a:lstStyle/>
          <a:p>
            <a:r>
              <a:rPr lang="en-US" sz="3200" b="1" dirty="0"/>
              <a:t>Art Club Member Awards</a:t>
            </a:r>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9026317" cy="1200329"/>
          </a:xfrm>
          <a:prstGeom prst="rect">
            <a:avLst/>
          </a:prstGeom>
          <a:noFill/>
        </p:spPr>
        <p:txBody>
          <a:bodyPr wrap="none" rtlCol="0">
            <a:spAutoFit/>
          </a:bodyPr>
          <a:lstStyle/>
          <a:p>
            <a:r>
              <a:rPr lang="en-US" b="1" dirty="0"/>
              <a:t>Art Club Member Award</a:t>
            </a:r>
            <a:r>
              <a:rPr lang="en-US" dirty="0"/>
              <a:t> 	Amount: $250</a:t>
            </a:r>
          </a:p>
          <a:p>
            <a:r>
              <a:rPr lang="en-US" dirty="0"/>
              <a:t>Carli </a:t>
            </a:r>
            <a:r>
              <a:rPr lang="en-US" dirty="0" err="1"/>
              <a:t>Murkve</a:t>
            </a:r>
            <a:endParaRPr lang="en-US" dirty="0"/>
          </a:p>
          <a:p>
            <a:r>
              <a:rPr lang="en-US" dirty="0"/>
              <a:t>Title: </a:t>
            </a:r>
            <a:r>
              <a:rPr lang="en-US" i="1" dirty="0"/>
              <a:t>Daughter &amp; </a:t>
            </a:r>
            <a:r>
              <a:rPr lang="en-US" i="1" dirty="0" err="1"/>
              <a:t>Doghter</a:t>
            </a:r>
            <a:r>
              <a:rPr lang="en-US" i="1" dirty="0"/>
              <a:t> + Fox &amp; The Grapes Animatic </a:t>
            </a:r>
            <a:r>
              <a:rPr lang="en-US" dirty="0"/>
              <a:t>(digital illustration + digital illustration)</a:t>
            </a:r>
          </a:p>
          <a:p>
            <a:r>
              <a:rPr lang="en-US" dirty="0"/>
              <a:t>Gift of: USI Art Club</a:t>
            </a:r>
          </a:p>
        </p:txBody>
      </p:sp>
      <p:pic>
        <p:nvPicPr>
          <p:cNvPr id="6" name="Picture 5">
            <a:extLst>
              <a:ext uri="{FF2B5EF4-FFF2-40B4-BE49-F238E27FC236}">
                <a16:creationId xmlns:a16="http://schemas.microsoft.com/office/drawing/2014/main" id="{9EC9F9D3-736B-1A4A-9C0D-CA38170223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15731" y="660250"/>
            <a:ext cx="2690709" cy="3482094"/>
          </a:xfrm>
          <a:prstGeom prst="rect">
            <a:avLst/>
          </a:prstGeom>
        </p:spPr>
      </p:pic>
      <p:pic>
        <p:nvPicPr>
          <p:cNvPr id="8" name="Picture 7">
            <a:extLst>
              <a:ext uri="{FF2B5EF4-FFF2-40B4-BE49-F238E27FC236}">
                <a16:creationId xmlns:a16="http://schemas.microsoft.com/office/drawing/2014/main" id="{DDBD6184-B1EB-6B43-A2B9-BD5B1D470B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3359" y="660250"/>
            <a:ext cx="2690708" cy="3482092"/>
          </a:xfrm>
          <a:prstGeom prst="rect">
            <a:avLst/>
          </a:prstGeom>
        </p:spPr>
      </p:pic>
    </p:spTree>
    <p:extLst>
      <p:ext uri="{BB962C8B-B14F-4D97-AF65-F5344CB8AC3E}">
        <p14:creationId xmlns:p14="http://schemas.microsoft.com/office/powerpoint/2010/main" val="1093945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4506555" cy="584775"/>
          </a:xfrm>
          <a:prstGeom prst="rect">
            <a:avLst/>
          </a:prstGeom>
          <a:noFill/>
        </p:spPr>
        <p:txBody>
          <a:bodyPr wrap="none" rtlCol="0">
            <a:spAutoFit/>
          </a:bodyPr>
          <a:lstStyle/>
          <a:p>
            <a:r>
              <a:rPr lang="en-US" sz="3200" b="1" dirty="0"/>
              <a:t>Art Club Member Awards</a:t>
            </a:r>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12187952" cy="1200329"/>
          </a:xfrm>
          <a:prstGeom prst="rect">
            <a:avLst/>
          </a:prstGeom>
          <a:noFill/>
        </p:spPr>
        <p:txBody>
          <a:bodyPr wrap="none" rtlCol="0">
            <a:spAutoFit/>
          </a:bodyPr>
          <a:lstStyle/>
          <a:p>
            <a:r>
              <a:rPr lang="en-US" b="1" dirty="0"/>
              <a:t>Art Club Member Award 	</a:t>
            </a:r>
            <a:r>
              <a:rPr lang="en-US" dirty="0"/>
              <a:t>Amount: $250</a:t>
            </a:r>
          </a:p>
          <a:p>
            <a:r>
              <a:rPr lang="en-US" dirty="0"/>
              <a:t>Justine </a:t>
            </a:r>
            <a:r>
              <a:rPr lang="en-US" dirty="0" err="1"/>
              <a:t>Schopmeyer</a:t>
            </a:r>
            <a:endParaRPr lang="en-US" dirty="0"/>
          </a:p>
          <a:p>
            <a:r>
              <a:rPr lang="en-US" dirty="0"/>
              <a:t>Title: </a:t>
            </a:r>
            <a:r>
              <a:rPr lang="en-US" i="1" dirty="0"/>
              <a:t>Not Your Housewife + Twisting Patience</a:t>
            </a:r>
            <a:r>
              <a:rPr lang="en-US" dirty="0"/>
              <a:t> (ash, steel, yarn, broom corn, wire, relief stamping + cottonwood, walnut)</a:t>
            </a:r>
            <a:r>
              <a:rPr lang="en-US" i="1" dirty="0"/>
              <a:t>	</a:t>
            </a:r>
            <a:endParaRPr lang="en-US" dirty="0"/>
          </a:p>
          <a:p>
            <a:r>
              <a:rPr lang="en-US" dirty="0"/>
              <a:t>Gift of: USI Art Club</a:t>
            </a:r>
          </a:p>
        </p:txBody>
      </p:sp>
      <p:pic>
        <p:nvPicPr>
          <p:cNvPr id="6" name="Picture 5" descr="A picture containing indoor&#10;&#10;Description automatically generated">
            <a:extLst>
              <a:ext uri="{FF2B5EF4-FFF2-40B4-BE49-F238E27FC236}">
                <a16:creationId xmlns:a16="http://schemas.microsoft.com/office/drawing/2014/main" id="{3B3705FF-EECA-274B-ACE1-F7BD0A9397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08314" y="660250"/>
            <a:ext cx="5019657" cy="3195654"/>
          </a:xfrm>
          <a:prstGeom prst="rect">
            <a:avLst/>
          </a:prstGeom>
        </p:spPr>
      </p:pic>
    </p:spTree>
    <p:extLst>
      <p:ext uri="{BB962C8B-B14F-4D97-AF65-F5344CB8AC3E}">
        <p14:creationId xmlns:p14="http://schemas.microsoft.com/office/powerpoint/2010/main" val="239851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4373505" cy="1077218"/>
          </a:xfrm>
          <a:prstGeom prst="rect">
            <a:avLst/>
          </a:prstGeom>
          <a:noFill/>
        </p:spPr>
        <p:txBody>
          <a:bodyPr wrap="none" rtlCol="0">
            <a:spAutoFit/>
          </a:bodyPr>
          <a:lstStyle/>
          <a:p>
            <a:r>
              <a:rPr lang="en-US" sz="3200" b="1" dirty="0"/>
              <a:t>Merit Awards: 3D Studio</a:t>
            </a:r>
          </a:p>
          <a:p>
            <a:endParaRPr lang="en-US" sz="3200" b="1" dirty="0"/>
          </a:p>
        </p:txBody>
      </p:sp>
      <p:pic>
        <p:nvPicPr>
          <p:cNvPr id="4" name="Picture 3" descr="Logo&#10;&#10;Description automatically generated">
            <a:extLst>
              <a:ext uri="{FF2B5EF4-FFF2-40B4-BE49-F238E27FC236}">
                <a16:creationId xmlns:a16="http://schemas.microsoft.com/office/drawing/2014/main" id="{70AA234B-B337-3348-B992-1A529DEF9B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257" y="5718052"/>
            <a:ext cx="1647728" cy="754417"/>
          </a:xfrm>
          <a:prstGeom prst="rect">
            <a:avLst/>
          </a:prstGeom>
        </p:spPr>
      </p:pic>
    </p:spTree>
    <p:extLst>
      <p:ext uri="{BB962C8B-B14F-4D97-AF65-F5344CB8AC3E}">
        <p14:creationId xmlns:p14="http://schemas.microsoft.com/office/powerpoint/2010/main" val="196904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4373505" cy="584775"/>
          </a:xfrm>
          <a:prstGeom prst="rect">
            <a:avLst/>
          </a:prstGeom>
          <a:noFill/>
        </p:spPr>
        <p:txBody>
          <a:bodyPr wrap="none" rtlCol="0">
            <a:spAutoFit/>
          </a:bodyPr>
          <a:lstStyle/>
          <a:p>
            <a:r>
              <a:rPr lang="en-US" sz="3200" b="1" dirty="0"/>
              <a:t>Merit Awards: 3D Studio</a:t>
            </a:r>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5861220" cy="1200329"/>
          </a:xfrm>
          <a:prstGeom prst="rect">
            <a:avLst/>
          </a:prstGeom>
          <a:noFill/>
        </p:spPr>
        <p:txBody>
          <a:bodyPr wrap="none" rtlCol="0">
            <a:spAutoFit/>
          </a:bodyPr>
          <a:lstStyle/>
          <a:p>
            <a:r>
              <a:rPr lang="en-US" b="1" dirty="0"/>
              <a:t>Ceramics Merit Award 		</a:t>
            </a:r>
            <a:r>
              <a:rPr lang="en-US" dirty="0"/>
              <a:t>Amount: $150</a:t>
            </a:r>
          </a:p>
          <a:p>
            <a:r>
              <a:rPr lang="en-US" dirty="0"/>
              <a:t>Gabrielle McCarty </a:t>
            </a:r>
          </a:p>
          <a:p>
            <a:r>
              <a:rPr lang="en-US" dirty="0"/>
              <a:t>Title:</a:t>
            </a:r>
            <a:r>
              <a:rPr lang="en-US" i="1" dirty="0"/>
              <a:t> Inescapable #</a:t>
            </a:r>
            <a:r>
              <a:rPr lang="en-US" i="1" dirty="0" err="1"/>
              <a:t>metoo</a:t>
            </a:r>
            <a:r>
              <a:rPr lang="en-US" i="1" dirty="0"/>
              <a:t> </a:t>
            </a:r>
            <a:r>
              <a:rPr lang="en-US" dirty="0"/>
              <a:t>(clay)</a:t>
            </a:r>
          </a:p>
          <a:p>
            <a:r>
              <a:rPr lang="en-US" dirty="0"/>
              <a:t>Gift of: Paul W. </a:t>
            </a:r>
            <a:r>
              <a:rPr lang="en-US" dirty="0" err="1"/>
              <a:t>Benshoof</a:t>
            </a:r>
            <a:r>
              <a:rPr lang="en-US" dirty="0"/>
              <a:t> &amp; Alisa I. </a:t>
            </a:r>
            <a:r>
              <a:rPr lang="en-US" dirty="0" err="1"/>
              <a:t>Holen</a:t>
            </a:r>
            <a:r>
              <a:rPr lang="en-US" dirty="0"/>
              <a:t>, Neal &amp; </a:t>
            </a:r>
            <a:r>
              <a:rPr lang="en-US" dirty="0" err="1"/>
              <a:t>Jef</a:t>
            </a:r>
            <a:r>
              <a:rPr lang="en-US" dirty="0"/>
              <a:t> Franklin</a:t>
            </a:r>
          </a:p>
        </p:txBody>
      </p:sp>
      <p:pic>
        <p:nvPicPr>
          <p:cNvPr id="6" name="Picture 5" descr="A picture containing indoor, plant, vessel, painted&#10;&#10;Description automatically generated">
            <a:extLst>
              <a:ext uri="{FF2B5EF4-FFF2-40B4-BE49-F238E27FC236}">
                <a16:creationId xmlns:a16="http://schemas.microsoft.com/office/drawing/2014/main" id="{A5F725D3-3FD8-EE45-9D48-45907C0CC90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35811" y="660250"/>
            <a:ext cx="4192162" cy="5537500"/>
          </a:xfrm>
          <a:prstGeom prst="rect">
            <a:avLst/>
          </a:prstGeom>
        </p:spPr>
      </p:pic>
    </p:spTree>
    <p:extLst>
      <p:ext uri="{BB962C8B-B14F-4D97-AF65-F5344CB8AC3E}">
        <p14:creationId xmlns:p14="http://schemas.microsoft.com/office/powerpoint/2010/main" val="1702717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4373505" cy="584775"/>
          </a:xfrm>
          <a:prstGeom prst="rect">
            <a:avLst/>
          </a:prstGeom>
          <a:noFill/>
        </p:spPr>
        <p:txBody>
          <a:bodyPr wrap="none" rtlCol="0">
            <a:spAutoFit/>
          </a:bodyPr>
          <a:lstStyle/>
          <a:p>
            <a:r>
              <a:rPr lang="en-US" sz="3200" b="1" dirty="0"/>
              <a:t>Merit Awards: 3D Studio</a:t>
            </a:r>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7571303" cy="1200329"/>
          </a:xfrm>
          <a:prstGeom prst="rect">
            <a:avLst/>
          </a:prstGeom>
          <a:noFill/>
        </p:spPr>
        <p:txBody>
          <a:bodyPr wrap="none" rtlCol="0">
            <a:spAutoFit/>
          </a:bodyPr>
          <a:lstStyle/>
          <a:p>
            <a:r>
              <a:rPr lang="en-US" b="1" dirty="0"/>
              <a:t>Sculpture Merit Award</a:t>
            </a:r>
            <a:r>
              <a:rPr lang="en-US" dirty="0"/>
              <a:t> 		Amount: $150</a:t>
            </a:r>
          </a:p>
          <a:p>
            <a:r>
              <a:rPr lang="en-US" dirty="0"/>
              <a:t>Faith Long</a:t>
            </a:r>
          </a:p>
          <a:p>
            <a:r>
              <a:rPr lang="en-US" dirty="0"/>
              <a:t>Title: </a:t>
            </a:r>
            <a:r>
              <a:rPr lang="en-US" i="1" dirty="0"/>
              <a:t>Respite </a:t>
            </a:r>
            <a:r>
              <a:rPr lang="en-US" dirty="0"/>
              <a:t>(woodfire stoneware)</a:t>
            </a:r>
            <a:r>
              <a:rPr lang="en-US" i="1" dirty="0"/>
              <a:t> 	</a:t>
            </a:r>
            <a:r>
              <a:rPr lang="en-US" dirty="0"/>
              <a:t>				</a:t>
            </a:r>
          </a:p>
          <a:p>
            <a:r>
              <a:rPr lang="en-US" dirty="0"/>
              <a:t>Gift of: Janet Mills, Joseph &amp; Joy C. M'18 </a:t>
            </a:r>
            <a:r>
              <a:rPr lang="en-US" dirty="0" err="1"/>
              <a:t>Uduehi</a:t>
            </a:r>
            <a:endParaRPr lang="en-US" dirty="0"/>
          </a:p>
        </p:txBody>
      </p:sp>
      <p:pic>
        <p:nvPicPr>
          <p:cNvPr id="7" name="Picture 6" descr="A picture containing indoor, plant, domestic cat&#10;&#10;Description automatically generated">
            <a:extLst>
              <a:ext uri="{FF2B5EF4-FFF2-40B4-BE49-F238E27FC236}">
                <a16:creationId xmlns:a16="http://schemas.microsoft.com/office/drawing/2014/main" id="{0B526FCC-C515-6044-BEA5-59373B3977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6866796" y="1593400"/>
            <a:ext cx="5594326" cy="3728028"/>
          </a:xfrm>
          <a:prstGeom prst="rect">
            <a:avLst/>
          </a:prstGeom>
        </p:spPr>
      </p:pic>
    </p:spTree>
    <p:extLst>
      <p:ext uri="{BB962C8B-B14F-4D97-AF65-F5344CB8AC3E}">
        <p14:creationId xmlns:p14="http://schemas.microsoft.com/office/powerpoint/2010/main" val="856138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4373505" cy="584775"/>
          </a:xfrm>
          <a:prstGeom prst="rect">
            <a:avLst/>
          </a:prstGeom>
          <a:noFill/>
        </p:spPr>
        <p:txBody>
          <a:bodyPr wrap="none" rtlCol="0">
            <a:spAutoFit/>
          </a:bodyPr>
          <a:lstStyle/>
          <a:p>
            <a:r>
              <a:rPr lang="en-US" sz="3200" b="1" dirty="0"/>
              <a:t>Merit Awards: 3D Studio</a:t>
            </a:r>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5219186" cy="1200329"/>
          </a:xfrm>
          <a:prstGeom prst="rect">
            <a:avLst/>
          </a:prstGeom>
          <a:noFill/>
        </p:spPr>
        <p:txBody>
          <a:bodyPr wrap="none" rtlCol="0">
            <a:spAutoFit/>
          </a:bodyPr>
          <a:lstStyle/>
          <a:p>
            <a:r>
              <a:rPr lang="en-US" b="1" dirty="0"/>
              <a:t>Woodworking Merit Award</a:t>
            </a:r>
            <a:r>
              <a:rPr lang="en-US" dirty="0"/>
              <a:t> 		Amount: $150</a:t>
            </a:r>
          </a:p>
          <a:p>
            <a:r>
              <a:rPr lang="en-US" dirty="0"/>
              <a:t>Casey McDaniel</a:t>
            </a:r>
          </a:p>
          <a:p>
            <a:r>
              <a:rPr lang="en-US" dirty="0"/>
              <a:t>Title:</a:t>
            </a:r>
            <a:r>
              <a:rPr lang="en-US" i="1" dirty="0"/>
              <a:t> Ambrosia Table (ambrosia maple, poplar)</a:t>
            </a:r>
            <a:endParaRPr lang="en-US" dirty="0"/>
          </a:p>
          <a:p>
            <a:r>
              <a:rPr lang="en-US" dirty="0"/>
              <a:t>Gift of: Ron Weatherford, Anonymous Friend</a:t>
            </a:r>
          </a:p>
        </p:txBody>
      </p:sp>
      <p:pic>
        <p:nvPicPr>
          <p:cNvPr id="6" name="Picture 5" descr="A wooden table on a white surface&#10;&#10;Description automatically generated with medium confidence">
            <a:extLst>
              <a:ext uri="{FF2B5EF4-FFF2-40B4-BE49-F238E27FC236}">
                <a16:creationId xmlns:a16="http://schemas.microsoft.com/office/drawing/2014/main" id="{72A9A57D-8649-CA42-AF28-971D9B8504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5430" y="660250"/>
            <a:ext cx="5274422" cy="3955817"/>
          </a:xfrm>
          <a:prstGeom prst="rect">
            <a:avLst/>
          </a:prstGeom>
        </p:spPr>
      </p:pic>
    </p:spTree>
    <p:extLst>
      <p:ext uri="{BB962C8B-B14F-4D97-AF65-F5344CB8AC3E}">
        <p14:creationId xmlns:p14="http://schemas.microsoft.com/office/powerpoint/2010/main" val="1082161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4373505" cy="584775"/>
          </a:xfrm>
          <a:prstGeom prst="rect">
            <a:avLst/>
          </a:prstGeom>
          <a:noFill/>
        </p:spPr>
        <p:txBody>
          <a:bodyPr wrap="none" rtlCol="0">
            <a:spAutoFit/>
          </a:bodyPr>
          <a:lstStyle/>
          <a:p>
            <a:r>
              <a:rPr lang="en-US" sz="3200" b="1" dirty="0"/>
              <a:t>Merit Awards: 3D Studio</a:t>
            </a:r>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9566337" cy="1200329"/>
          </a:xfrm>
          <a:prstGeom prst="rect">
            <a:avLst/>
          </a:prstGeom>
          <a:noFill/>
        </p:spPr>
        <p:txBody>
          <a:bodyPr wrap="none" rtlCol="0">
            <a:spAutoFit/>
          </a:bodyPr>
          <a:lstStyle/>
          <a:p>
            <a:r>
              <a:rPr lang="en-US" b="1" dirty="0"/>
              <a:t>Dee Millard Memorial Award in Woodworking</a:t>
            </a:r>
            <a:r>
              <a:rPr lang="en-US" dirty="0"/>
              <a:t> 		Amount: $250</a:t>
            </a:r>
          </a:p>
          <a:p>
            <a:r>
              <a:rPr lang="en-US" dirty="0"/>
              <a:t>Ally Hinton</a:t>
            </a:r>
          </a:p>
          <a:p>
            <a:r>
              <a:rPr lang="en-US" dirty="0"/>
              <a:t>Title: </a:t>
            </a:r>
            <a:r>
              <a:rPr lang="en-US" i="1" dirty="0"/>
              <a:t>A Dance With Poison Ivy</a:t>
            </a:r>
            <a:r>
              <a:rPr lang="en-US" dirty="0"/>
              <a:t> (poplar)</a:t>
            </a:r>
          </a:p>
          <a:p>
            <a:r>
              <a:rPr lang="en-US" dirty="0"/>
              <a:t>Gift of: Robert Millard-Mendez &amp; Nancy E. </a:t>
            </a:r>
            <a:r>
              <a:rPr lang="en-US" dirty="0" err="1"/>
              <a:t>Raen</a:t>
            </a:r>
            <a:r>
              <a:rPr lang="en-US" dirty="0"/>
              <a:t>-Mendez, Gregory J. Blair &amp; Sara A. Christensen Blair</a:t>
            </a:r>
          </a:p>
        </p:txBody>
      </p:sp>
      <p:pic>
        <p:nvPicPr>
          <p:cNvPr id="6" name="Picture 5" descr="A picture containing wall, indoor, lamp&#10;&#10;Description automatically generated">
            <a:extLst>
              <a:ext uri="{FF2B5EF4-FFF2-40B4-BE49-F238E27FC236}">
                <a16:creationId xmlns:a16="http://schemas.microsoft.com/office/drawing/2014/main" id="{9FFAF40C-D4AF-3540-9B13-B5D4C00CFF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69" y="660250"/>
            <a:ext cx="3188203" cy="4011583"/>
          </a:xfrm>
          <a:prstGeom prst="rect">
            <a:avLst/>
          </a:prstGeom>
        </p:spPr>
      </p:pic>
    </p:spTree>
    <p:extLst>
      <p:ext uri="{BB962C8B-B14F-4D97-AF65-F5344CB8AC3E}">
        <p14:creationId xmlns:p14="http://schemas.microsoft.com/office/powerpoint/2010/main" val="2528780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4373505" cy="1077218"/>
          </a:xfrm>
          <a:prstGeom prst="rect">
            <a:avLst/>
          </a:prstGeom>
          <a:noFill/>
        </p:spPr>
        <p:txBody>
          <a:bodyPr wrap="none" rtlCol="0">
            <a:spAutoFit/>
          </a:bodyPr>
          <a:lstStyle/>
          <a:p>
            <a:r>
              <a:rPr lang="en-US" sz="3200" b="1" dirty="0"/>
              <a:t>Merit Awards: 2D Studio</a:t>
            </a:r>
          </a:p>
          <a:p>
            <a:endParaRPr lang="en-US" sz="3200" b="1" dirty="0"/>
          </a:p>
        </p:txBody>
      </p:sp>
      <p:pic>
        <p:nvPicPr>
          <p:cNvPr id="4" name="Picture 3" descr="Logo&#10;&#10;Description automatically generated">
            <a:extLst>
              <a:ext uri="{FF2B5EF4-FFF2-40B4-BE49-F238E27FC236}">
                <a16:creationId xmlns:a16="http://schemas.microsoft.com/office/drawing/2014/main" id="{70AA234B-B337-3348-B992-1A529DEF9B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257" y="5718052"/>
            <a:ext cx="1647728" cy="754417"/>
          </a:xfrm>
          <a:prstGeom prst="rect">
            <a:avLst/>
          </a:prstGeom>
        </p:spPr>
      </p:pic>
    </p:spTree>
    <p:extLst>
      <p:ext uri="{BB962C8B-B14F-4D97-AF65-F5344CB8AC3E}">
        <p14:creationId xmlns:p14="http://schemas.microsoft.com/office/powerpoint/2010/main" val="95416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4373505" cy="584775"/>
          </a:xfrm>
          <a:prstGeom prst="rect">
            <a:avLst/>
          </a:prstGeom>
          <a:noFill/>
        </p:spPr>
        <p:txBody>
          <a:bodyPr wrap="none" rtlCol="0">
            <a:spAutoFit/>
          </a:bodyPr>
          <a:lstStyle/>
          <a:p>
            <a:r>
              <a:rPr lang="en-US" sz="3200" b="1" dirty="0"/>
              <a:t>Merit Awards: 2D Studio</a:t>
            </a:r>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5219186" cy="1200329"/>
          </a:xfrm>
          <a:prstGeom prst="rect">
            <a:avLst/>
          </a:prstGeom>
          <a:noFill/>
        </p:spPr>
        <p:txBody>
          <a:bodyPr wrap="none" rtlCol="0">
            <a:spAutoFit/>
          </a:bodyPr>
          <a:lstStyle/>
          <a:p>
            <a:r>
              <a:rPr lang="en-US" b="1" dirty="0"/>
              <a:t>Photography Merit Award</a:t>
            </a:r>
            <a:r>
              <a:rPr lang="en-US" dirty="0"/>
              <a:t> 		Amount: $150</a:t>
            </a:r>
          </a:p>
          <a:p>
            <a:r>
              <a:rPr lang="en-US" dirty="0"/>
              <a:t>Bree Neely</a:t>
            </a:r>
          </a:p>
          <a:p>
            <a:r>
              <a:rPr lang="en-US" dirty="0"/>
              <a:t>Title:</a:t>
            </a:r>
            <a:r>
              <a:rPr lang="en-US" i="1" dirty="0"/>
              <a:t> Disco Fever </a:t>
            </a:r>
            <a:r>
              <a:rPr lang="en-US" dirty="0"/>
              <a:t>(inkjet print)</a:t>
            </a:r>
          </a:p>
          <a:p>
            <a:r>
              <a:rPr lang="en-US" dirty="0"/>
              <a:t>Gift of: Jennifer L. Porter-Kieffer '06, Laurel Vaughn</a:t>
            </a:r>
          </a:p>
        </p:txBody>
      </p:sp>
      <p:pic>
        <p:nvPicPr>
          <p:cNvPr id="6" name="Picture 5" descr="A picture containing blue&#10;&#10;Description automatically generated">
            <a:extLst>
              <a:ext uri="{FF2B5EF4-FFF2-40B4-BE49-F238E27FC236}">
                <a16:creationId xmlns:a16="http://schemas.microsoft.com/office/drawing/2014/main" id="{78B8C26D-1282-C64E-AB79-9BB7CE6783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50590" y="660249"/>
            <a:ext cx="4373505" cy="5568219"/>
          </a:xfrm>
          <a:prstGeom prst="rect">
            <a:avLst/>
          </a:prstGeom>
        </p:spPr>
      </p:pic>
    </p:spTree>
    <p:extLst>
      <p:ext uri="{BB962C8B-B14F-4D97-AF65-F5344CB8AC3E}">
        <p14:creationId xmlns:p14="http://schemas.microsoft.com/office/powerpoint/2010/main" val="1117173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5392630" cy="584775"/>
          </a:xfrm>
          <a:prstGeom prst="rect">
            <a:avLst/>
          </a:prstGeom>
          <a:noFill/>
        </p:spPr>
        <p:txBody>
          <a:bodyPr wrap="none" rtlCol="0">
            <a:spAutoFit/>
          </a:bodyPr>
          <a:lstStyle/>
          <a:p>
            <a:r>
              <a:rPr lang="en-US" sz="3200" b="1" dirty="0"/>
              <a:t>About the Juror Anne Galperin</a:t>
            </a:r>
          </a:p>
        </p:txBody>
      </p:sp>
      <p:sp>
        <p:nvSpPr>
          <p:cNvPr id="5" name="TextBox 4">
            <a:extLst>
              <a:ext uri="{FF2B5EF4-FFF2-40B4-BE49-F238E27FC236}">
                <a16:creationId xmlns:a16="http://schemas.microsoft.com/office/drawing/2014/main" id="{3BED5A2F-144D-E844-B5A1-4D1990EAB9BE}"/>
              </a:ext>
            </a:extLst>
          </p:cNvPr>
          <p:cNvSpPr txBox="1"/>
          <p:nvPr/>
        </p:nvSpPr>
        <p:spPr>
          <a:xfrm>
            <a:off x="664028" y="4461446"/>
            <a:ext cx="10639278" cy="1754326"/>
          </a:xfrm>
          <a:prstGeom prst="rect">
            <a:avLst/>
          </a:prstGeom>
          <a:noFill/>
        </p:spPr>
        <p:txBody>
          <a:bodyPr wrap="square" rtlCol="0">
            <a:spAutoFit/>
          </a:bodyPr>
          <a:lstStyle/>
          <a:p>
            <a:r>
              <a:rPr lang="en-US" dirty="0"/>
              <a:t>Anne directs the Graphic Design BFA program at the State University of New York, New Paltz and is an Associate Professor in the Art Department, teaching courses in design theory and criticism, and research methods. Se earned a BSc in Human Development and Social Policy with honor for Northwestern University in Chicago, Illinois and an MFA in 2D design from Cranbrook Academy of Art in Bloomfield Hills, Michigan. A decade of educational book writing and general editing preceded her MFA. Her early career focused on print design, and she is the recipient of two merit awards from </a:t>
            </a:r>
            <a:r>
              <a:rPr lang="en-US" dirty="0" err="1"/>
              <a:t>Bookbuilders</a:t>
            </a:r>
            <a:r>
              <a:rPr lang="en-US" dirty="0"/>
              <a:t> West and a Print Magazine Regional Design Award. </a:t>
            </a:r>
          </a:p>
        </p:txBody>
      </p:sp>
      <p:pic>
        <p:nvPicPr>
          <p:cNvPr id="1026" name="Picture 2" descr="IMG_0270">
            <a:extLst>
              <a:ext uri="{FF2B5EF4-FFF2-40B4-BE49-F238E27FC236}">
                <a16:creationId xmlns:a16="http://schemas.microsoft.com/office/drawing/2014/main" id="{8C5F6BBB-A622-5444-85A0-8E6BD986F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082" y="1067279"/>
            <a:ext cx="2024615" cy="27236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website&#10;&#10;Description automatically generated">
            <a:extLst>
              <a:ext uri="{FF2B5EF4-FFF2-40B4-BE49-F238E27FC236}">
                <a16:creationId xmlns:a16="http://schemas.microsoft.com/office/drawing/2014/main" id="{D9CB7FEF-8565-114D-8005-17E80927D967}"/>
              </a:ext>
            </a:extLst>
          </p:cNvPr>
          <p:cNvPicPr>
            <a:picLocks noChangeAspect="1"/>
          </p:cNvPicPr>
          <p:nvPr/>
        </p:nvPicPr>
        <p:blipFill>
          <a:blip r:embed="rId3"/>
          <a:stretch>
            <a:fillRect/>
          </a:stretch>
        </p:blipFill>
        <p:spPr>
          <a:xfrm>
            <a:off x="8954808" y="642228"/>
            <a:ext cx="2348498" cy="3573801"/>
          </a:xfrm>
          <a:prstGeom prst="rect">
            <a:avLst/>
          </a:prstGeom>
        </p:spPr>
      </p:pic>
    </p:spTree>
    <p:extLst>
      <p:ext uri="{BB962C8B-B14F-4D97-AF65-F5344CB8AC3E}">
        <p14:creationId xmlns:p14="http://schemas.microsoft.com/office/powerpoint/2010/main" val="1550091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4373505" cy="584775"/>
          </a:xfrm>
          <a:prstGeom prst="rect">
            <a:avLst/>
          </a:prstGeom>
          <a:noFill/>
        </p:spPr>
        <p:txBody>
          <a:bodyPr wrap="none" rtlCol="0">
            <a:spAutoFit/>
          </a:bodyPr>
          <a:lstStyle/>
          <a:p>
            <a:r>
              <a:rPr lang="en-US" sz="3200" b="1" dirty="0"/>
              <a:t>Merit Awards: 2D Studio</a:t>
            </a:r>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6634124" cy="1200329"/>
          </a:xfrm>
          <a:prstGeom prst="rect">
            <a:avLst/>
          </a:prstGeom>
          <a:noFill/>
        </p:spPr>
        <p:txBody>
          <a:bodyPr wrap="none" rtlCol="0">
            <a:spAutoFit/>
          </a:bodyPr>
          <a:lstStyle/>
          <a:p>
            <a:r>
              <a:rPr lang="en-US" b="1" dirty="0"/>
              <a:t>Drawing Merit Award 	</a:t>
            </a:r>
            <a:r>
              <a:rPr lang="en-US" dirty="0"/>
              <a:t>	Amount: $150</a:t>
            </a:r>
          </a:p>
          <a:p>
            <a:r>
              <a:rPr lang="en-US" dirty="0"/>
              <a:t>Kiersten Slocum</a:t>
            </a:r>
          </a:p>
          <a:p>
            <a:r>
              <a:rPr lang="en-US" dirty="0"/>
              <a:t>Title:</a:t>
            </a:r>
            <a:r>
              <a:rPr lang="en-US" i="1" dirty="0"/>
              <a:t> Get By + Overwhelmed </a:t>
            </a:r>
            <a:r>
              <a:rPr lang="en-US" dirty="0"/>
              <a:t>(charcoal on paper + charcoal on paper)</a:t>
            </a:r>
          </a:p>
          <a:p>
            <a:r>
              <a:rPr lang="en-US" dirty="0"/>
              <a:t>Gift of:</a:t>
            </a:r>
            <a:r>
              <a:rPr lang="en-US" i="1" dirty="0"/>
              <a:t>	</a:t>
            </a:r>
            <a:r>
              <a:rPr lang="en-US" dirty="0"/>
              <a:t>Joseph C. &amp; Connie D. </a:t>
            </a:r>
            <a:r>
              <a:rPr lang="en-US" dirty="0" err="1"/>
              <a:t>McConaughy</a:t>
            </a:r>
            <a:endParaRPr lang="en-US" dirty="0"/>
          </a:p>
        </p:txBody>
      </p:sp>
      <p:pic>
        <p:nvPicPr>
          <p:cNvPr id="6" name="Picture 5" descr="A picture containing wall, person&#10;&#10;Description automatically generated">
            <a:extLst>
              <a:ext uri="{FF2B5EF4-FFF2-40B4-BE49-F238E27FC236}">
                <a16:creationId xmlns:a16="http://schemas.microsoft.com/office/drawing/2014/main" id="{C58E6596-E695-244A-9AD4-1656D24E36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31296" y="660250"/>
            <a:ext cx="3496676" cy="4577466"/>
          </a:xfrm>
          <a:prstGeom prst="rect">
            <a:avLst/>
          </a:prstGeom>
        </p:spPr>
      </p:pic>
    </p:spTree>
    <p:extLst>
      <p:ext uri="{BB962C8B-B14F-4D97-AF65-F5344CB8AC3E}">
        <p14:creationId xmlns:p14="http://schemas.microsoft.com/office/powerpoint/2010/main" val="670128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4373505" cy="584775"/>
          </a:xfrm>
          <a:prstGeom prst="rect">
            <a:avLst/>
          </a:prstGeom>
          <a:noFill/>
        </p:spPr>
        <p:txBody>
          <a:bodyPr wrap="none" rtlCol="0">
            <a:spAutoFit/>
          </a:bodyPr>
          <a:lstStyle/>
          <a:p>
            <a:r>
              <a:rPr lang="en-US" sz="3200" b="1" dirty="0"/>
              <a:t>Merit Awards: 2D Studio</a:t>
            </a:r>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5868722" cy="1200329"/>
          </a:xfrm>
          <a:prstGeom prst="rect">
            <a:avLst/>
          </a:prstGeom>
          <a:noFill/>
        </p:spPr>
        <p:txBody>
          <a:bodyPr wrap="none" rtlCol="0">
            <a:spAutoFit/>
          </a:bodyPr>
          <a:lstStyle/>
          <a:p>
            <a:r>
              <a:rPr lang="en-US" b="1" dirty="0"/>
              <a:t>Painting Merit Award	</a:t>
            </a:r>
            <a:r>
              <a:rPr lang="en-US" dirty="0"/>
              <a:t> 	Amount: $150</a:t>
            </a:r>
          </a:p>
          <a:p>
            <a:r>
              <a:rPr lang="en-US" dirty="0"/>
              <a:t>Peyton </a:t>
            </a:r>
            <a:r>
              <a:rPr lang="en-US" dirty="0" err="1"/>
              <a:t>Broshears</a:t>
            </a:r>
            <a:endParaRPr lang="en-US" dirty="0"/>
          </a:p>
          <a:p>
            <a:r>
              <a:rPr lang="en-US" dirty="0"/>
              <a:t>Title: </a:t>
            </a:r>
            <a:r>
              <a:rPr lang="en-US" i="1" dirty="0"/>
              <a:t>Dear Macy, Your Nose is F*</a:t>
            </a:r>
            <a:r>
              <a:rPr lang="en-US" i="1" dirty="0" err="1"/>
              <a:t>cking</a:t>
            </a:r>
            <a:r>
              <a:rPr lang="en-US" i="1" dirty="0"/>
              <a:t> Normal</a:t>
            </a:r>
            <a:r>
              <a:rPr lang="en-US" dirty="0"/>
              <a:t> (oil on canvas)</a:t>
            </a:r>
          </a:p>
          <a:p>
            <a:r>
              <a:rPr lang="en-US" dirty="0"/>
              <a:t>Gift of: Matthew R. Graham &amp; Kathryn M. Waters</a:t>
            </a:r>
          </a:p>
        </p:txBody>
      </p:sp>
      <p:pic>
        <p:nvPicPr>
          <p:cNvPr id="6" name="Picture 5" descr="A painting of a person&#10;&#10;Description automatically generated with medium confidence">
            <a:extLst>
              <a:ext uri="{FF2B5EF4-FFF2-40B4-BE49-F238E27FC236}">
                <a16:creationId xmlns:a16="http://schemas.microsoft.com/office/drawing/2014/main" id="{23A6F11C-7080-9C41-9A87-CF36CFC632E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62875" y="660250"/>
            <a:ext cx="4465097" cy="5537500"/>
          </a:xfrm>
          <a:prstGeom prst="rect">
            <a:avLst/>
          </a:prstGeom>
        </p:spPr>
      </p:pic>
    </p:spTree>
    <p:extLst>
      <p:ext uri="{BB962C8B-B14F-4D97-AF65-F5344CB8AC3E}">
        <p14:creationId xmlns:p14="http://schemas.microsoft.com/office/powerpoint/2010/main" val="2006411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4373505" cy="584775"/>
          </a:xfrm>
          <a:prstGeom prst="rect">
            <a:avLst/>
          </a:prstGeom>
          <a:noFill/>
        </p:spPr>
        <p:txBody>
          <a:bodyPr wrap="none" rtlCol="0">
            <a:spAutoFit/>
          </a:bodyPr>
          <a:lstStyle/>
          <a:p>
            <a:r>
              <a:rPr lang="en-US" sz="3200" b="1" dirty="0"/>
              <a:t>Merit Awards: 2D Studio</a:t>
            </a:r>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5219186" cy="1200329"/>
          </a:xfrm>
          <a:prstGeom prst="rect">
            <a:avLst/>
          </a:prstGeom>
          <a:noFill/>
        </p:spPr>
        <p:txBody>
          <a:bodyPr wrap="none" rtlCol="0">
            <a:spAutoFit/>
          </a:bodyPr>
          <a:lstStyle/>
          <a:p>
            <a:r>
              <a:rPr lang="en-US" b="1" dirty="0"/>
              <a:t>Printmaking Merit Award</a:t>
            </a:r>
            <a:r>
              <a:rPr lang="en-US" dirty="0"/>
              <a:t>		Amount: $150</a:t>
            </a:r>
          </a:p>
          <a:p>
            <a:r>
              <a:rPr lang="en-US" dirty="0"/>
              <a:t>Cheyenne Miller</a:t>
            </a:r>
          </a:p>
          <a:p>
            <a:r>
              <a:rPr lang="en-US" dirty="0"/>
              <a:t>Title: </a:t>
            </a:r>
            <a:r>
              <a:rPr lang="en-US" i="1" dirty="0"/>
              <a:t>Undercurrents of Grief</a:t>
            </a:r>
            <a:r>
              <a:rPr lang="en-US" dirty="0"/>
              <a:t> (drypoint and ink)</a:t>
            </a:r>
          </a:p>
          <a:p>
            <a:r>
              <a:rPr lang="en-US" dirty="0"/>
              <a:t>Gift of: Joseph C. &amp; Connie D. </a:t>
            </a:r>
            <a:r>
              <a:rPr lang="en-US" dirty="0" err="1"/>
              <a:t>McConaughy</a:t>
            </a:r>
            <a:endParaRPr lang="en-US" dirty="0"/>
          </a:p>
        </p:txBody>
      </p:sp>
      <p:pic>
        <p:nvPicPr>
          <p:cNvPr id="6" name="Picture 5" descr="A picture containing text&#10;&#10;Description automatically generated">
            <a:extLst>
              <a:ext uri="{FF2B5EF4-FFF2-40B4-BE49-F238E27FC236}">
                <a16:creationId xmlns:a16="http://schemas.microsoft.com/office/drawing/2014/main" id="{1DABC510-44B3-954D-9382-057AF6DFF9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79822" y="660250"/>
            <a:ext cx="4448150" cy="5443095"/>
          </a:xfrm>
          <a:prstGeom prst="rect">
            <a:avLst/>
          </a:prstGeom>
        </p:spPr>
      </p:pic>
    </p:spTree>
    <p:extLst>
      <p:ext uri="{BB962C8B-B14F-4D97-AF65-F5344CB8AC3E}">
        <p14:creationId xmlns:p14="http://schemas.microsoft.com/office/powerpoint/2010/main" val="3654197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3858942" cy="1077218"/>
          </a:xfrm>
          <a:prstGeom prst="rect">
            <a:avLst/>
          </a:prstGeom>
          <a:noFill/>
        </p:spPr>
        <p:txBody>
          <a:bodyPr wrap="none" rtlCol="0">
            <a:spAutoFit/>
          </a:bodyPr>
          <a:lstStyle/>
          <a:p>
            <a:r>
              <a:rPr lang="en-US" sz="3200" b="1" dirty="0"/>
              <a:t>Merit Awards: Design</a:t>
            </a:r>
          </a:p>
          <a:p>
            <a:endParaRPr lang="en-US" sz="3200" b="1" dirty="0"/>
          </a:p>
        </p:txBody>
      </p:sp>
      <p:pic>
        <p:nvPicPr>
          <p:cNvPr id="4" name="Picture 3" descr="Logo&#10;&#10;Description automatically generated">
            <a:extLst>
              <a:ext uri="{FF2B5EF4-FFF2-40B4-BE49-F238E27FC236}">
                <a16:creationId xmlns:a16="http://schemas.microsoft.com/office/drawing/2014/main" id="{70AA234B-B337-3348-B992-1A529DEF9B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257" y="5718052"/>
            <a:ext cx="1647728" cy="754417"/>
          </a:xfrm>
          <a:prstGeom prst="rect">
            <a:avLst/>
          </a:prstGeom>
        </p:spPr>
      </p:pic>
    </p:spTree>
    <p:extLst>
      <p:ext uri="{BB962C8B-B14F-4D97-AF65-F5344CB8AC3E}">
        <p14:creationId xmlns:p14="http://schemas.microsoft.com/office/powerpoint/2010/main" val="2438868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3951916" cy="584775"/>
          </a:xfrm>
          <a:prstGeom prst="rect">
            <a:avLst/>
          </a:prstGeom>
          <a:noFill/>
        </p:spPr>
        <p:txBody>
          <a:bodyPr wrap="none" rtlCol="0">
            <a:spAutoFit/>
          </a:bodyPr>
          <a:lstStyle/>
          <a:p>
            <a:r>
              <a:rPr lang="en-US" sz="3200" b="1" dirty="0"/>
              <a:t>Merit Awards: Design</a:t>
            </a:r>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5219186" cy="1200329"/>
          </a:xfrm>
          <a:prstGeom prst="rect">
            <a:avLst/>
          </a:prstGeom>
          <a:noFill/>
        </p:spPr>
        <p:txBody>
          <a:bodyPr wrap="none" rtlCol="0">
            <a:spAutoFit/>
          </a:bodyPr>
          <a:lstStyle/>
          <a:p>
            <a:r>
              <a:rPr lang="en-US" b="1" dirty="0"/>
              <a:t>Graphic Design Merit Award</a:t>
            </a:r>
            <a:r>
              <a:rPr lang="en-US" dirty="0"/>
              <a:t> 		Amount: $150</a:t>
            </a:r>
          </a:p>
          <a:p>
            <a:r>
              <a:rPr lang="en-US" dirty="0" err="1"/>
              <a:t>Rakel</a:t>
            </a:r>
            <a:r>
              <a:rPr lang="en-US" dirty="0"/>
              <a:t> Campbell</a:t>
            </a:r>
            <a:r>
              <a:rPr lang="en-US" i="1" dirty="0"/>
              <a:t> </a:t>
            </a:r>
            <a:endParaRPr lang="en-US" dirty="0"/>
          </a:p>
          <a:p>
            <a:r>
              <a:rPr lang="en-US" dirty="0"/>
              <a:t>Title:</a:t>
            </a:r>
            <a:r>
              <a:rPr lang="en-US" i="1" dirty="0"/>
              <a:t> Design Culture Now Poster</a:t>
            </a:r>
            <a:r>
              <a:rPr lang="en-US" dirty="0"/>
              <a:t> (digital)</a:t>
            </a:r>
          </a:p>
          <a:p>
            <a:r>
              <a:rPr lang="en-US" dirty="0"/>
              <a:t>Gift of: </a:t>
            </a:r>
            <a:r>
              <a:rPr lang="en-US" dirty="0" err="1"/>
              <a:t>Shaobai</a:t>
            </a:r>
            <a:r>
              <a:rPr lang="en-US" dirty="0"/>
              <a:t> Gao &amp; Xinran Hu</a:t>
            </a:r>
          </a:p>
        </p:txBody>
      </p:sp>
      <p:pic>
        <p:nvPicPr>
          <p:cNvPr id="6" name="Picture 5">
            <a:extLst>
              <a:ext uri="{FF2B5EF4-FFF2-40B4-BE49-F238E27FC236}">
                <a16:creationId xmlns:a16="http://schemas.microsoft.com/office/drawing/2014/main" id="{01637CD3-A5E1-8646-A911-AF56E3EC4F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81061" y="660249"/>
            <a:ext cx="3646911" cy="5591929"/>
          </a:xfrm>
          <a:prstGeom prst="rect">
            <a:avLst/>
          </a:prstGeom>
        </p:spPr>
      </p:pic>
    </p:spTree>
    <p:extLst>
      <p:ext uri="{BB962C8B-B14F-4D97-AF65-F5344CB8AC3E}">
        <p14:creationId xmlns:p14="http://schemas.microsoft.com/office/powerpoint/2010/main" val="832871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3951916" cy="584775"/>
          </a:xfrm>
          <a:prstGeom prst="rect">
            <a:avLst/>
          </a:prstGeom>
          <a:noFill/>
        </p:spPr>
        <p:txBody>
          <a:bodyPr wrap="none" rtlCol="0">
            <a:spAutoFit/>
          </a:bodyPr>
          <a:lstStyle/>
          <a:p>
            <a:r>
              <a:rPr lang="en-US" sz="3200" b="1" dirty="0"/>
              <a:t>Merit Awards: Design</a:t>
            </a:r>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9416296" cy="1200329"/>
          </a:xfrm>
          <a:prstGeom prst="rect">
            <a:avLst/>
          </a:prstGeom>
          <a:noFill/>
        </p:spPr>
        <p:txBody>
          <a:bodyPr wrap="none" rtlCol="0">
            <a:spAutoFit/>
          </a:bodyPr>
          <a:lstStyle/>
          <a:p>
            <a:r>
              <a:rPr lang="en-US" b="1" dirty="0"/>
              <a:t>Interactive Media Merit Award	</a:t>
            </a:r>
            <a:r>
              <a:rPr lang="en-US" dirty="0"/>
              <a:t>Amount: $150</a:t>
            </a:r>
          </a:p>
          <a:p>
            <a:r>
              <a:rPr lang="en-US" dirty="0"/>
              <a:t>Elizabeth Neeley</a:t>
            </a:r>
          </a:p>
          <a:p>
            <a:r>
              <a:rPr lang="en-US" dirty="0"/>
              <a:t>Title: </a:t>
            </a:r>
            <a:r>
              <a:rPr lang="en-US" i="1" dirty="0"/>
              <a:t>Neeley Recipes</a:t>
            </a:r>
            <a:r>
              <a:rPr lang="en-US" dirty="0"/>
              <a:t> (digital)</a:t>
            </a:r>
          </a:p>
          <a:p>
            <a:r>
              <a:rPr lang="en-US" dirty="0"/>
              <a:t>Gift of: Michael R. </a:t>
            </a:r>
            <a:r>
              <a:rPr lang="en-US" dirty="0" err="1"/>
              <a:t>Deicken</a:t>
            </a:r>
            <a:r>
              <a:rPr lang="en-US" dirty="0"/>
              <a:t> '76, Brian W. Price '93 &amp; Stephanie D. Purcell, The Estate of Betty F. Rice</a:t>
            </a:r>
          </a:p>
        </p:txBody>
      </p:sp>
      <p:pic>
        <p:nvPicPr>
          <p:cNvPr id="6" name="Picture 5" descr="A picture containing food, dish&#10;&#10;Description automatically generated">
            <a:extLst>
              <a:ext uri="{FF2B5EF4-FFF2-40B4-BE49-F238E27FC236}">
                <a16:creationId xmlns:a16="http://schemas.microsoft.com/office/drawing/2014/main" id="{05B5F4C7-3214-CF4B-83DA-9EB98E509F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33753" y="660250"/>
            <a:ext cx="5194219" cy="4165138"/>
          </a:xfrm>
          <a:prstGeom prst="rect">
            <a:avLst/>
          </a:prstGeom>
        </p:spPr>
      </p:pic>
    </p:spTree>
    <p:extLst>
      <p:ext uri="{BB962C8B-B14F-4D97-AF65-F5344CB8AC3E}">
        <p14:creationId xmlns:p14="http://schemas.microsoft.com/office/powerpoint/2010/main" val="1129712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3951916" cy="584775"/>
          </a:xfrm>
          <a:prstGeom prst="rect">
            <a:avLst/>
          </a:prstGeom>
          <a:noFill/>
        </p:spPr>
        <p:txBody>
          <a:bodyPr wrap="none" rtlCol="0">
            <a:spAutoFit/>
          </a:bodyPr>
          <a:lstStyle/>
          <a:p>
            <a:r>
              <a:rPr lang="en-US" sz="3200" b="1" dirty="0"/>
              <a:t>Merit Awards: Design</a:t>
            </a:r>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5219186" cy="1200329"/>
          </a:xfrm>
          <a:prstGeom prst="rect">
            <a:avLst/>
          </a:prstGeom>
          <a:noFill/>
        </p:spPr>
        <p:txBody>
          <a:bodyPr wrap="none" rtlCol="0">
            <a:spAutoFit/>
          </a:bodyPr>
          <a:lstStyle/>
          <a:p>
            <a:r>
              <a:rPr lang="en-US" b="1" dirty="0"/>
              <a:t>Illustration Merit Award</a:t>
            </a:r>
            <a:r>
              <a:rPr lang="en-US" dirty="0"/>
              <a:t> 		Amount: $150</a:t>
            </a:r>
          </a:p>
          <a:p>
            <a:r>
              <a:rPr lang="en-US" dirty="0" err="1"/>
              <a:t>Railey</a:t>
            </a:r>
            <a:r>
              <a:rPr lang="en-US" dirty="0"/>
              <a:t> Gray</a:t>
            </a:r>
          </a:p>
          <a:p>
            <a:r>
              <a:rPr lang="en-US" dirty="0"/>
              <a:t>Title: </a:t>
            </a:r>
            <a:r>
              <a:rPr lang="en-US" i="1" dirty="0"/>
              <a:t>The Ross </a:t>
            </a:r>
            <a:r>
              <a:rPr lang="en-US" dirty="0"/>
              <a:t>(digital)</a:t>
            </a:r>
          </a:p>
          <a:p>
            <a:r>
              <a:rPr lang="en-US" dirty="0"/>
              <a:t>Gift of: Charles T. Barber &amp; Carolyn L. Roth</a:t>
            </a:r>
          </a:p>
        </p:txBody>
      </p:sp>
      <p:pic>
        <p:nvPicPr>
          <p:cNvPr id="6" name="Picture 5" descr="A person with blue hair and glasses&#10;&#10;Description automatically generated with medium confidence">
            <a:extLst>
              <a:ext uri="{FF2B5EF4-FFF2-40B4-BE49-F238E27FC236}">
                <a16:creationId xmlns:a16="http://schemas.microsoft.com/office/drawing/2014/main" id="{DF3B3F26-4AD3-124B-A115-18110B3A0E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40630" y="605821"/>
            <a:ext cx="4487342" cy="4487342"/>
          </a:xfrm>
          <a:prstGeom prst="rect">
            <a:avLst/>
          </a:prstGeom>
        </p:spPr>
      </p:pic>
    </p:spTree>
    <p:extLst>
      <p:ext uri="{BB962C8B-B14F-4D97-AF65-F5344CB8AC3E}">
        <p14:creationId xmlns:p14="http://schemas.microsoft.com/office/powerpoint/2010/main" val="2595690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3951916" cy="584775"/>
          </a:xfrm>
          <a:prstGeom prst="rect">
            <a:avLst/>
          </a:prstGeom>
          <a:noFill/>
        </p:spPr>
        <p:txBody>
          <a:bodyPr wrap="none" rtlCol="0">
            <a:spAutoFit/>
          </a:bodyPr>
          <a:lstStyle/>
          <a:p>
            <a:r>
              <a:rPr lang="en-US" sz="3200" b="1" dirty="0"/>
              <a:t>Merit Awards: Design</a:t>
            </a:r>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8912504" cy="1200329"/>
          </a:xfrm>
          <a:prstGeom prst="rect">
            <a:avLst/>
          </a:prstGeom>
          <a:noFill/>
        </p:spPr>
        <p:txBody>
          <a:bodyPr wrap="none" rtlCol="0">
            <a:spAutoFit/>
          </a:bodyPr>
          <a:lstStyle/>
          <a:p>
            <a:r>
              <a:rPr lang="en-US" b="1" dirty="0"/>
              <a:t>Publication, Poster, or Informational Graphics Design Merit Award</a:t>
            </a:r>
            <a:r>
              <a:rPr lang="en-US" dirty="0"/>
              <a:t> 		Amount: $150</a:t>
            </a:r>
          </a:p>
          <a:p>
            <a:r>
              <a:rPr lang="en-US" dirty="0"/>
              <a:t>Jacob Wedding 								</a:t>
            </a:r>
          </a:p>
          <a:p>
            <a:r>
              <a:rPr lang="en-US" dirty="0"/>
              <a:t>Title:</a:t>
            </a:r>
            <a:r>
              <a:rPr lang="en-US" i="1" dirty="0"/>
              <a:t> Type Specimen Book </a:t>
            </a:r>
            <a:r>
              <a:rPr lang="en-US" dirty="0"/>
              <a:t>(digital)</a:t>
            </a:r>
          </a:p>
          <a:p>
            <a:r>
              <a:rPr lang="en-US" dirty="0"/>
              <a:t>Gift of: Izzy Ferraro ’19, Rebecca </a:t>
            </a:r>
            <a:r>
              <a:rPr lang="en-US" dirty="0" err="1"/>
              <a:t>Lutton</a:t>
            </a:r>
            <a:r>
              <a:rPr lang="en-US" dirty="0"/>
              <a:t>, Tom &amp; Lynda </a:t>
            </a:r>
            <a:r>
              <a:rPr lang="en-US" dirty="0" err="1"/>
              <a:t>Wilhelmus</a:t>
            </a:r>
            <a:endParaRPr lang="en-US" dirty="0"/>
          </a:p>
        </p:txBody>
      </p:sp>
      <p:pic>
        <p:nvPicPr>
          <p:cNvPr id="6" name="Picture 5" descr="A picture containing text, container, can&#10;&#10;Description automatically generated">
            <a:extLst>
              <a:ext uri="{FF2B5EF4-FFF2-40B4-BE49-F238E27FC236}">
                <a16:creationId xmlns:a16="http://schemas.microsoft.com/office/drawing/2014/main" id="{3D7D67F1-EC89-0A4F-987D-2EE0F383CD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41570" y="641105"/>
            <a:ext cx="2102956" cy="4239368"/>
          </a:xfrm>
          <a:prstGeom prst="rect">
            <a:avLst/>
          </a:prstGeom>
        </p:spPr>
      </p:pic>
    </p:spTree>
    <p:extLst>
      <p:ext uri="{BB962C8B-B14F-4D97-AF65-F5344CB8AC3E}">
        <p14:creationId xmlns:p14="http://schemas.microsoft.com/office/powerpoint/2010/main" val="110104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3951916" cy="584775"/>
          </a:xfrm>
          <a:prstGeom prst="rect">
            <a:avLst/>
          </a:prstGeom>
          <a:noFill/>
        </p:spPr>
        <p:txBody>
          <a:bodyPr wrap="none" rtlCol="0">
            <a:spAutoFit/>
          </a:bodyPr>
          <a:lstStyle/>
          <a:p>
            <a:r>
              <a:rPr lang="en-US" sz="3200" b="1" dirty="0"/>
              <a:t>Merit Awards: Design</a:t>
            </a:r>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8759834" cy="1200329"/>
          </a:xfrm>
          <a:prstGeom prst="rect">
            <a:avLst/>
          </a:prstGeom>
          <a:noFill/>
        </p:spPr>
        <p:txBody>
          <a:bodyPr wrap="none" rtlCol="0">
            <a:spAutoFit/>
          </a:bodyPr>
          <a:lstStyle/>
          <a:p>
            <a:r>
              <a:rPr lang="en-US" b="1" dirty="0"/>
              <a:t>Branding Merit Award</a:t>
            </a:r>
            <a:r>
              <a:rPr lang="en-US" dirty="0"/>
              <a:t>		Award: $150</a:t>
            </a:r>
          </a:p>
          <a:p>
            <a:r>
              <a:rPr lang="en-US" dirty="0" err="1"/>
              <a:t>Alicja</a:t>
            </a:r>
            <a:r>
              <a:rPr lang="en-US" dirty="0"/>
              <a:t> Ackermann</a:t>
            </a:r>
          </a:p>
          <a:p>
            <a:r>
              <a:rPr lang="en-US" dirty="0"/>
              <a:t>Title: </a:t>
            </a:r>
            <a:r>
              <a:rPr lang="en-US" i="1" dirty="0"/>
              <a:t>Himalaya </a:t>
            </a:r>
            <a:r>
              <a:rPr lang="en-US" i="1"/>
              <a:t>Resort Stationery </a:t>
            </a:r>
            <a:r>
              <a:rPr lang="en-US" dirty="0"/>
              <a:t>(digital)</a:t>
            </a:r>
          </a:p>
          <a:p>
            <a:r>
              <a:rPr lang="en-US" dirty="0"/>
              <a:t>Gift of: Alexander M. '13 &amp; Kristina F. '13 </a:t>
            </a:r>
            <a:r>
              <a:rPr lang="en-US" dirty="0" err="1"/>
              <a:t>Arwood</a:t>
            </a:r>
            <a:r>
              <a:rPr lang="en-US" dirty="0"/>
              <a:t>, Thomas A. &amp; Joanne Scott '84 Massey </a:t>
            </a:r>
          </a:p>
        </p:txBody>
      </p:sp>
      <p:pic>
        <p:nvPicPr>
          <p:cNvPr id="6" name="Picture 5" descr="Graphical user interface&#10;&#10;Description automatically generated">
            <a:extLst>
              <a:ext uri="{FF2B5EF4-FFF2-40B4-BE49-F238E27FC236}">
                <a16:creationId xmlns:a16="http://schemas.microsoft.com/office/drawing/2014/main" id="{875B383E-0A7A-1349-8830-76E227F335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1402" y="660250"/>
            <a:ext cx="4076570" cy="4804116"/>
          </a:xfrm>
          <a:prstGeom prst="rect">
            <a:avLst/>
          </a:prstGeom>
        </p:spPr>
      </p:pic>
    </p:spTree>
    <p:extLst>
      <p:ext uri="{BB962C8B-B14F-4D97-AF65-F5344CB8AC3E}">
        <p14:creationId xmlns:p14="http://schemas.microsoft.com/office/powerpoint/2010/main" val="3459202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3507692" cy="1077218"/>
          </a:xfrm>
          <a:prstGeom prst="rect">
            <a:avLst/>
          </a:prstGeom>
          <a:noFill/>
        </p:spPr>
        <p:txBody>
          <a:bodyPr wrap="none" rtlCol="0">
            <a:spAutoFit/>
          </a:bodyPr>
          <a:lstStyle/>
          <a:p>
            <a:r>
              <a:rPr lang="en-US" sz="3200" b="1" dirty="0"/>
              <a:t>Scholarship Awards</a:t>
            </a:r>
          </a:p>
          <a:p>
            <a:endParaRPr lang="en-US" sz="3200" b="1" dirty="0"/>
          </a:p>
        </p:txBody>
      </p:sp>
      <p:pic>
        <p:nvPicPr>
          <p:cNvPr id="4" name="Picture 3" descr="Logo&#10;&#10;Description automatically generated">
            <a:extLst>
              <a:ext uri="{FF2B5EF4-FFF2-40B4-BE49-F238E27FC236}">
                <a16:creationId xmlns:a16="http://schemas.microsoft.com/office/drawing/2014/main" id="{FBDC0E3C-18AB-C84F-8F1C-FF09C7FE45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257" y="5718052"/>
            <a:ext cx="1647728" cy="754417"/>
          </a:xfrm>
          <a:prstGeom prst="rect">
            <a:avLst/>
          </a:prstGeom>
        </p:spPr>
      </p:pic>
    </p:spTree>
    <p:extLst>
      <p:ext uri="{BB962C8B-B14F-4D97-AF65-F5344CB8AC3E}">
        <p14:creationId xmlns:p14="http://schemas.microsoft.com/office/powerpoint/2010/main" val="394373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8468729" cy="1569660"/>
          </a:xfrm>
          <a:prstGeom prst="rect">
            <a:avLst/>
          </a:prstGeom>
          <a:noFill/>
        </p:spPr>
        <p:txBody>
          <a:bodyPr wrap="none" rtlCol="0">
            <a:spAutoFit/>
          </a:bodyPr>
          <a:lstStyle/>
          <a:p>
            <a:r>
              <a:rPr lang="en-US" sz="3200" b="1" dirty="0"/>
              <a:t>University of Southern Indiana</a:t>
            </a:r>
            <a:endParaRPr lang="en-US" sz="3200" dirty="0"/>
          </a:p>
          <a:p>
            <a:r>
              <a:rPr lang="en-US" sz="3200" b="1" dirty="0"/>
              <a:t>51</a:t>
            </a:r>
            <a:r>
              <a:rPr lang="en-US" sz="3200" b="1" baseline="30000" dirty="0"/>
              <a:t>st</a:t>
            </a:r>
            <a:r>
              <a:rPr lang="en-US" sz="3200" b="1" dirty="0"/>
              <a:t> Annual Juried Student Art Exhibition Awards</a:t>
            </a:r>
            <a:endParaRPr lang="en-US" sz="3200" dirty="0"/>
          </a:p>
          <a:p>
            <a:endParaRPr lang="en-US" sz="3200" dirty="0"/>
          </a:p>
        </p:txBody>
      </p:sp>
      <p:pic>
        <p:nvPicPr>
          <p:cNvPr id="4" name="Picture 3" descr="Logo&#10;&#10;Description automatically generated">
            <a:extLst>
              <a:ext uri="{FF2B5EF4-FFF2-40B4-BE49-F238E27FC236}">
                <a16:creationId xmlns:a16="http://schemas.microsoft.com/office/drawing/2014/main" id="{03A0223D-4B49-264A-A1B5-841805FEE9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257" y="5718052"/>
            <a:ext cx="1647728" cy="754417"/>
          </a:xfrm>
          <a:prstGeom prst="rect">
            <a:avLst/>
          </a:prstGeom>
        </p:spPr>
      </p:pic>
      <p:sp>
        <p:nvSpPr>
          <p:cNvPr id="5" name="TextBox 4">
            <a:extLst>
              <a:ext uri="{FF2B5EF4-FFF2-40B4-BE49-F238E27FC236}">
                <a16:creationId xmlns:a16="http://schemas.microsoft.com/office/drawing/2014/main" id="{3BED5A2F-144D-E844-B5A1-4D1990EAB9BE}"/>
              </a:ext>
            </a:extLst>
          </p:cNvPr>
          <p:cNvSpPr txBox="1"/>
          <p:nvPr/>
        </p:nvSpPr>
        <p:spPr>
          <a:xfrm>
            <a:off x="664028" y="1947595"/>
            <a:ext cx="10639278" cy="2677656"/>
          </a:xfrm>
          <a:prstGeom prst="rect">
            <a:avLst/>
          </a:prstGeom>
          <a:noFill/>
        </p:spPr>
        <p:txBody>
          <a:bodyPr wrap="square" rtlCol="0">
            <a:spAutoFit/>
          </a:bodyPr>
          <a:lstStyle/>
          <a:p>
            <a:r>
              <a:rPr lang="en-US" sz="2400" dirty="0"/>
              <a:t>Thank you all of to our donors!</a:t>
            </a:r>
          </a:p>
          <a:p>
            <a:endParaRPr lang="en-US" sz="2400" i="1" dirty="0"/>
          </a:p>
          <a:p>
            <a:r>
              <a:rPr lang="en-US" sz="2400" i="1" dirty="0"/>
              <a:t>These a</a:t>
            </a:r>
            <a:r>
              <a:rPr lang="en-US" sz="2400" dirty="0"/>
              <a:t>wards and </a:t>
            </a:r>
            <a:r>
              <a:rPr lang="en-US" sz="2400" i="1" dirty="0"/>
              <a:t>scholarships are specific to the Student Art Exhibition. Endowed scholarships from generous alumni and friends that provide meaningful financial assistance to art &amp; design students every year are not listed here.</a:t>
            </a:r>
            <a:endParaRPr lang="en-US" sz="2400" dirty="0"/>
          </a:p>
          <a:p>
            <a:endParaRPr lang="en-US" sz="2400" dirty="0"/>
          </a:p>
          <a:p>
            <a:endParaRPr lang="en-US" sz="2400" dirty="0"/>
          </a:p>
        </p:txBody>
      </p:sp>
    </p:spTree>
    <p:extLst>
      <p:ext uri="{BB962C8B-B14F-4D97-AF65-F5344CB8AC3E}">
        <p14:creationId xmlns:p14="http://schemas.microsoft.com/office/powerpoint/2010/main" val="1857143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3507692" cy="584775"/>
          </a:xfrm>
          <a:prstGeom prst="rect">
            <a:avLst/>
          </a:prstGeom>
          <a:noFill/>
        </p:spPr>
        <p:txBody>
          <a:bodyPr wrap="none" rtlCol="0">
            <a:spAutoFit/>
          </a:bodyPr>
          <a:lstStyle/>
          <a:p>
            <a:r>
              <a:rPr lang="en-US" sz="3200" b="1" dirty="0"/>
              <a:t>Scholarship Awards</a:t>
            </a:r>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6647974" cy="1200329"/>
          </a:xfrm>
          <a:prstGeom prst="rect">
            <a:avLst/>
          </a:prstGeom>
          <a:noFill/>
        </p:spPr>
        <p:txBody>
          <a:bodyPr wrap="none" rtlCol="0">
            <a:spAutoFit/>
          </a:bodyPr>
          <a:lstStyle/>
          <a:p>
            <a:r>
              <a:rPr lang="en-US" b="1" dirty="0"/>
              <a:t>Sophomore Scholarship</a:t>
            </a:r>
            <a:r>
              <a:rPr lang="en-US" dirty="0"/>
              <a:t> 		Amount: $500</a:t>
            </a:r>
          </a:p>
          <a:p>
            <a:r>
              <a:rPr lang="en-US" dirty="0"/>
              <a:t>Hope Burdette </a:t>
            </a:r>
          </a:p>
          <a:p>
            <a:r>
              <a:rPr lang="en-US" dirty="0"/>
              <a:t>Title: </a:t>
            </a:r>
            <a:r>
              <a:rPr lang="en-US" i="1" dirty="0"/>
              <a:t>Distinguished Characters + </a:t>
            </a:r>
            <a:r>
              <a:rPr lang="en-US" i="1" dirty="0" err="1"/>
              <a:t>Ewha</a:t>
            </a:r>
            <a:r>
              <a:rPr lang="en-US" i="1" dirty="0"/>
              <a:t> Station </a:t>
            </a:r>
            <a:r>
              <a:rPr lang="en-US" dirty="0"/>
              <a:t>(digital + digital) </a:t>
            </a:r>
            <a:r>
              <a:rPr lang="en-US" i="1" dirty="0"/>
              <a:t>	</a:t>
            </a:r>
            <a:endParaRPr lang="en-US" dirty="0"/>
          </a:p>
          <a:p>
            <a:r>
              <a:rPr lang="en-US" dirty="0"/>
              <a:t>Gift of: Michael M. Finkelstein '03</a:t>
            </a:r>
          </a:p>
        </p:txBody>
      </p:sp>
      <p:pic>
        <p:nvPicPr>
          <p:cNvPr id="6" name="Picture 5" descr="A close-up of a logo&#10;&#10;Description automatically generated with low confidence">
            <a:extLst>
              <a:ext uri="{FF2B5EF4-FFF2-40B4-BE49-F238E27FC236}">
                <a16:creationId xmlns:a16="http://schemas.microsoft.com/office/drawing/2014/main" id="{F47464D4-C260-5A4C-82DE-70C47F80B4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74846" y="660250"/>
            <a:ext cx="4153126" cy="5537500"/>
          </a:xfrm>
          <a:prstGeom prst="rect">
            <a:avLst/>
          </a:prstGeom>
        </p:spPr>
      </p:pic>
    </p:spTree>
    <p:extLst>
      <p:ext uri="{BB962C8B-B14F-4D97-AF65-F5344CB8AC3E}">
        <p14:creationId xmlns:p14="http://schemas.microsoft.com/office/powerpoint/2010/main" val="546840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3507692" cy="584775"/>
          </a:xfrm>
          <a:prstGeom prst="rect">
            <a:avLst/>
          </a:prstGeom>
          <a:noFill/>
        </p:spPr>
        <p:txBody>
          <a:bodyPr wrap="none" rtlCol="0">
            <a:spAutoFit/>
          </a:bodyPr>
          <a:lstStyle/>
          <a:p>
            <a:r>
              <a:rPr lang="en-US" sz="3200" b="1" dirty="0"/>
              <a:t>Scholarship Awards</a:t>
            </a:r>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8965403" cy="1200329"/>
          </a:xfrm>
          <a:prstGeom prst="rect">
            <a:avLst/>
          </a:prstGeom>
          <a:noFill/>
        </p:spPr>
        <p:txBody>
          <a:bodyPr wrap="none" rtlCol="0">
            <a:spAutoFit/>
          </a:bodyPr>
          <a:lstStyle/>
          <a:p>
            <a:r>
              <a:rPr lang="en-US" b="1" dirty="0"/>
              <a:t>Junior Scholarship</a:t>
            </a:r>
            <a:r>
              <a:rPr lang="en-US" dirty="0"/>
              <a:t> 			Amount: $500</a:t>
            </a:r>
          </a:p>
          <a:p>
            <a:r>
              <a:rPr lang="en-US" dirty="0"/>
              <a:t>Alyssa Theriac</a:t>
            </a:r>
          </a:p>
          <a:p>
            <a:r>
              <a:rPr lang="en-US" dirty="0"/>
              <a:t>Title: </a:t>
            </a:r>
            <a:r>
              <a:rPr lang="en-US" i="1" dirty="0"/>
              <a:t>Portrait #3 + Paint Can? + Digital Love </a:t>
            </a:r>
            <a:r>
              <a:rPr lang="en-US" dirty="0"/>
              <a:t>(oil on canvas + oil on canvas + ceramic, ear buds)</a:t>
            </a:r>
          </a:p>
          <a:p>
            <a:r>
              <a:rPr lang="en-US" dirty="0"/>
              <a:t>Gift of: Linda Willis</a:t>
            </a:r>
          </a:p>
        </p:txBody>
      </p:sp>
      <p:pic>
        <p:nvPicPr>
          <p:cNvPr id="6" name="Picture 5" descr="A person with long hair&#10;&#10;Description automatically generated with low confidence">
            <a:extLst>
              <a:ext uri="{FF2B5EF4-FFF2-40B4-BE49-F238E27FC236}">
                <a16:creationId xmlns:a16="http://schemas.microsoft.com/office/drawing/2014/main" id="{7E98F66E-A605-5E4D-BEFA-35FA97EF79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73246" y="660250"/>
            <a:ext cx="3454725" cy="4391600"/>
          </a:xfrm>
          <a:prstGeom prst="rect">
            <a:avLst/>
          </a:prstGeom>
        </p:spPr>
      </p:pic>
    </p:spTree>
    <p:extLst>
      <p:ext uri="{BB962C8B-B14F-4D97-AF65-F5344CB8AC3E}">
        <p14:creationId xmlns:p14="http://schemas.microsoft.com/office/powerpoint/2010/main" val="817440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3507692" cy="584775"/>
          </a:xfrm>
          <a:prstGeom prst="rect">
            <a:avLst/>
          </a:prstGeom>
          <a:noFill/>
        </p:spPr>
        <p:txBody>
          <a:bodyPr wrap="none" rtlCol="0">
            <a:spAutoFit/>
          </a:bodyPr>
          <a:lstStyle/>
          <a:p>
            <a:r>
              <a:rPr lang="en-US" sz="3200" b="1" dirty="0"/>
              <a:t>Scholarship Awards</a:t>
            </a:r>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6142515" cy="1200329"/>
          </a:xfrm>
          <a:prstGeom prst="rect">
            <a:avLst/>
          </a:prstGeom>
          <a:noFill/>
        </p:spPr>
        <p:txBody>
          <a:bodyPr wrap="none" rtlCol="0">
            <a:spAutoFit/>
          </a:bodyPr>
          <a:lstStyle/>
          <a:p>
            <a:r>
              <a:rPr lang="en-US" b="1" dirty="0"/>
              <a:t>Sophomore/Junior Scholarship</a:t>
            </a:r>
            <a:r>
              <a:rPr lang="en-US" dirty="0"/>
              <a:t> 	Amount: $500</a:t>
            </a:r>
          </a:p>
          <a:p>
            <a:r>
              <a:rPr lang="en-US" dirty="0"/>
              <a:t>Rachel Kercher </a:t>
            </a:r>
          </a:p>
          <a:p>
            <a:r>
              <a:rPr lang="en-US" dirty="0"/>
              <a:t>Title: </a:t>
            </a:r>
            <a:r>
              <a:rPr lang="en-US" i="1" dirty="0"/>
              <a:t>Hand Holding Spoon + Self Portrait </a:t>
            </a:r>
            <a:r>
              <a:rPr lang="en-US" dirty="0"/>
              <a:t>(graphite + graphite)</a:t>
            </a:r>
          </a:p>
          <a:p>
            <a:r>
              <a:rPr lang="en-US" dirty="0"/>
              <a:t>Gift of: Linda Willis</a:t>
            </a:r>
          </a:p>
        </p:txBody>
      </p:sp>
      <p:pic>
        <p:nvPicPr>
          <p:cNvPr id="6" name="Picture 5" descr="A picture containing text&#10;&#10;Description automatically generated">
            <a:extLst>
              <a:ext uri="{FF2B5EF4-FFF2-40B4-BE49-F238E27FC236}">
                <a16:creationId xmlns:a16="http://schemas.microsoft.com/office/drawing/2014/main" id="{63A1C38B-E5C1-2E44-B53A-CE6669FED0D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85337" y="660250"/>
            <a:ext cx="5042635" cy="3647345"/>
          </a:xfrm>
          <a:prstGeom prst="rect">
            <a:avLst/>
          </a:prstGeom>
        </p:spPr>
      </p:pic>
    </p:spTree>
    <p:extLst>
      <p:ext uri="{BB962C8B-B14F-4D97-AF65-F5344CB8AC3E}">
        <p14:creationId xmlns:p14="http://schemas.microsoft.com/office/powerpoint/2010/main" val="1131516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3507692" cy="584775"/>
          </a:xfrm>
          <a:prstGeom prst="rect">
            <a:avLst/>
          </a:prstGeom>
          <a:noFill/>
        </p:spPr>
        <p:txBody>
          <a:bodyPr wrap="none" rtlCol="0">
            <a:spAutoFit/>
          </a:bodyPr>
          <a:lstStyle/>
          <a:p>
            <a:r>
              <a:rPr lang="en-US" sz="3200" b="1" dirty="0"/>
              <a:t>Scholarship Awards</a:t>
            </a:r>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7065845" cy="1200329"/>
          </a:xfrm>
          <a:prstGeom prst="rect">
            <a:avLst/>
          </a:prstGeom>
          <a:noFill/>
        </p:spPr>
        <p:txBody>
          <a:bodyPr wrap="none" rtlCol="0">
            <a:spAutoFit/>
          </a:bodyPr>
          <a:lstStyle/>
          <a:p>
            <a:r>
              <a:rPr lang="en-US" b="1" dirty="0"/>
              <a:t>Virginia Thomas Memorial Design Scholarship		</a:t>
            </a:r>
            <a:r>
              <a:rPr lang="en-US" dirty="0"/>
              <a:t>Amount: $500</a:t>
            </a:r>
          </a:p>
          <a:p>
            <a:r>
              <a:rPr lang="en-US" dirty="0"/>
              <a:t>Alex York</a:t>
            </a:r>
          </a:p>
          <a:p>
            <a:r>
              <a:rPr lang="en-US" dirty="0"/>
              <a:t>Title: </a:t>
            </a:r>
            <a:r>
              <a:rPr lang="en-US" i="1" dirty="0"/>
              <a:t>Invasive Species + Type Specimen Book</a:t>
            </a:r>
            <a:r>
              <a:rPr lang="en-US" dirty="0"/>
              <a:t> (digital + digital)</a:t>
            </a:r>
          </a:p>
          <a:p>
            <a:r>
              <a:rPr lang="en-US" dirty="0"/>
              <a:t>Gift of: Daniel C. Mason '95 &amp; John </a:t>
            </a:r>
            <a:r>
              <a:rPr lang="en-US" dirty="0" err="1"/>
              <a:t>Nordgauer</a:t>
            </a:r>
            <a:endParaRPr lang="en-US" dirty="0"/>
          </a:p>
        </p:txBody>
      </p:sp>
      <p:pic>
        <p:nvPicPr>
          <p:cNvPr id="6" name="Picture 5" descr="A picture containing website&#10;&#10;Description automatically generated">
            <a:extLst>
              <a:ext uri="{FF2B5EF4-FFF2-40B4-BE49-F238E27FC236}">
                <a16:creationId xmlns:a16="http://schemas.microsoft.com/office/drawing/2014/main" id="{52FB8B06-ACB6-7848-B9B6-2D978DA7C8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3672" y="660250"/>
            <a:ext cx="3904300" cy="3927876"/>
          </a:xfrm>
          <a:prstGeom prst="rect">
            <a:avLst/>
          </a:prstGeom>
        </p:spPr>
      </p:pic>
    </p:spTree>
    <p:extLst>
      <p:ext uri="{BB962C8B-B14F-4D97-AF65-F5344CB8AC3E}">
        <p14:creationId xmlns:p14="http://schemas.microsoft.com/office/powerpoint/2010/main" val="317740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3507692" cy="584775"/>
          </a:xfrm>
          <a:prstGeom prst="rect">
            <a:avLst/>
          </a:prstGeom>
          <a:noFill/>
        </p:spPr>
        <p:txBody>
          <a:bodyPr wrap="none" rtlCol="0">
            <a:spAutoFit/>
          </a:bodyPr>
          <a:lstStyle/>
          <a:p>
            <a:r>
              <a:rPr lang="en-US" sz="3200" b="1" dirty="0"/>
              <a:t>Scholarship Awards</a:t>
            </a:r>
          </a:p>
        </p:txBody>
      </p:sp>
      <p:sp>
        <p:nvSpPr>
          <p:cNvPr id="3" name="TextBox 2">
            <a:extLst>
              <a:ext uri="{FF2B5EF4-FFF2-40B4-BE49-F238E27FC236}">
                <a16:creationId xmlns:a16="http://schemas.microsoft.com/office/drawing/2014/main" id="{EACADE3D-5C68-FD4A-9226-9958A3FEA735}"/>
              </a:ext>
            </a:extLst>
          </p:cNvPr>
          <p:cNvSpPr txBox="1"/>
          <p:nvPr/>
        </p:nvSpPr>
        <p:spPr>
          <a:xfrm>
            <a:off x="664029" y="5051850"/>
            <a:ext cx="10395857" cy="1477328"/>
          </a:xfrm>
          <a:prstGeom prst="rect">
            <a:avLst/>
          </a:prstGeom>
          <a:noFill/>
        </p:spPr>
        <p:txBody>
          <a:bodyPr wrap="square" rtlCol="0">
            <a:spAutoFit/>
          </a:bodyPr>
          <a:lstStyle/>
          <a:p>
            <a:r>
              <a:rPr lang="en-US" b="1" dirty="0"/>
              <a:t>Sophomore/Junior Ceramics Scholarship</a:t>
            </a:r>
            <a:r>
              <a:rPr lang="en-US" dirty="0"/>
              <a:t> 		Amount: $500</a:t>
            </a:r>
          </a:p>
          <a:p>
            <a:r>
              <a:rPr lang="en-US" dirty="0"/>
              <a:t>Alyssa Smith </a:t>
            </a:r>
          </a:p>
          <a:p>
            <a:r>
              <a:rPr lang="en-US" dirty="0"/>
              <a:t>Title: </a:t>
            </a:r>
            <a:r>
              <a:rPr lang="en-US" i="1" dirty="0"/>
              <a:t>Doctor Is In + Weight in Gold </a:t>
            </a:r>
            <a:r>
              <a:rPr lang="en-US" dirty="0"/>
              <a:t>(stoneware + porcelain </a:t>
            </a:r>
            <a:r>
              <a:rPr lang="en-US" dirty="0" err="1"/>
              <a:t>paperclay</a:t>
            </a:r>
            <a:r>
              <a:rPr lang="en-US" dirty="0"/>
              <a:t>, wasp nest, gold luster)</a:t>
            </a:r>
            <a:r>
              <a:rPr lang="en-US" i="1" dirty="0"/>
              <a:t>		</a:t>
            </a:r>
            <a:endParaRPr lang="en-US" dirty="0"/>
          </a:p>
          <a:p>
            <a:r>
              <a:rPr lang="en-US" dirty="0"/>
              <a:t>Gift of: Andrea M. </a:t>
            </a:r>
            <a:r>
              <a:rPr lang="en-US" dirty="0" err="1"/>
              <a:t>Hoelscher</a:t>
            </a:r>
            <a:r>
              <a:rPr lang="en-US" dirty="0"/>
              <a:t>, Larry &amp; </a:t>
            </a:r>
            <a:r>
              <a:rPr lang="en-US" dirty="0" err="1"/>
              <a:t>Hazelann</a:t>
            </a:r>
            <a:r>
              <a:rPr lang="en-US" dirty="0"/>
              <a:t> Hutchison, Shannon Pritchard, Roberta A. Schweizer, Scott S. '17 &amp; Madeline R. '17 Sherwood</a:t>
            </a:r>
          </a:p>
        </p:txBody>
      </p:sp>
      <p:pic>
        <p:nvPicPr>
          <p:cNvPr id="8" name="Picture 7" descr="A picture containing weapon, spectacles, goggles&#10;&#10;Description automatically generated">
            <a:extLst>
              <a:ext uri="{FF2B5EF4-FFF2-40B4-BE49-F238E27FC236}">
                <a16:creationId xmlns:a16="http://schemas.microsoft.com/office/drawing/2014/main" id="{79A9D5DB-75FB-6D49-A164-DE915EB50B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38920" y="586675"/>
            <a:ext cx="3100723" cy="4134297"/>
          </a:xfrm>
          <a:prstGeom prst="rect">
            <a:avLst/>
          </a:prstGeom>
        </p:spPr>
      </p:pic>
      <p:pic>
        <p:nvPicPr>
          <p:cNvPr id="10" name="Picture 9" descr="A picture containing chocolate, several&#10;&#10;Description automatically generated">
            <a:extLst>
              <a:ext uri="{FF2B5EF4-FFF2-40B4-BE49-F238E27FC236}">
                <a16:creationId xmlns:a16="http://schemas.microsoft.com/office/drawing/2014/main" id="{223CB8D3-0765-9B4C-B436-4A67D53E35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5214" y="586676"/>
            <a:ext cx="2930257" cy="1953504"/>
          </a:xfrm>
          <a:prstGeom prst="rect">
            <a:avLst/>
          </a:prstGeom>
        </p:spPr>
      </p:pic>
    </p:spTree>
    <p:extLst>
      <p:ext uri="{BB962C8B-B14F-4D97-AF65-F5344CB8AC3E}">
        <p14:creationId xmlns:p14="http://schemas.microsoft.com/office/powerpoint/2010/main" val="2570446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2401811" cy="1077218"/>
          </a:xfrm>
          <a:prstGeom prst="rect">
            <a:avLst/>
          </a:prstGeom>
          <a:noFill/>
        </p:spPr>
        <p:txBody>
          <a:bodyPr wrap="none" rtlCol="0">
            <a:spAutoFit/>
          </a:bodyPr>
          <a:lstStyle/>
          <a:p>
            <a:r>
              <a:rPr lang="en-US" sz="3200" b="1" dirty="0"/>
              <a:t>Class Awards</a:t>
            </a:r>
          </a:p>
          <a:p>
            <a:endParaRPr lang="en-US" sz="3200" b="1" dirty="0"/>
          </a:p>
        </p:txBody>
      </p:sp>
      <p:pic>
        <p:nvPicPr>
          <p:cNvPr id="4" name="Picture 3" descr="Logo&#10;&#10;Description automatically generated">
            <a:extLst>
              <a:ext uri="{FF2B5EF4-FFF2-40B4-BE49-F238E27FC236}">
                <a16:creationId xmlns:a16="http://schemas.microsoft.com/office/drawing/2014/main" id="{70AA234B-B337-3348-B992-1A529DEF9B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257" y="5718052"/>
            <a:ext cx="1647728" cy="754417"/>
          </a:xfrm>
          <a:prstGeom prst="rect">
            <a:avLst/>
          </a:prstGeom>
        </p:spPr>
      </p:pic>
    </p:spTree>
    <p:extLst>
      <p:ext uri="{BB962C8B-B14F-4D97-AF65-F5344CB8AC3E}">
        <p14:creationId xmlns:p14="http://schemas.microsoft.com/office/powerpoint/2010/main" val="2279628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2493952" cy="1077218"/>
          </a:xfrm>
          <a:prstGeom prst="rect">
            <a:avLst/>
          </a:prstGeom>
          <a:noFill/>
        </p:spPr>
        <p:txBody>
          <a:bodyPr wrap="none" rtlCol="0">
            <a:spAutoFit/>
          </a:bodyPr>
          <a:lstStyle/>
          <a:p>
            <a:r>
              <a:rPr lang="en-US" sz="3200" b="1"/>
              <a:t>Class </a:t>
            </a:r>
            <a:r>
              <a:rPr lang="en-US" sz="3200" b="1" dirty="0"/>
              <a:t>Awards</a:t>
            </a:r>
          </a:p>
          <a:p>
            <a:endParaRPr lang="en-US" sz="3200" b="1" dirty="0"/>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8912504" cy="1200329"/>
          </a:xfrm>
          <a:prstGeom prst="rect">
            <a:avLst/>
          </a:prstGeom>
          <a:noFill/>
        </p:spPr>
        <p:txBody>
          <a:bodyPr wrap="none" rtlCol="0">
            <a:spAutoFit/>
          </a:bodyPr>
          <a:lstStyle/>
          <a:p>
            <a:r>
              <a:rPr lang="en-US" b="1" dirty="0"/>
              <a:t>Postgraduate Merit Award 	</a:t>
            </a:r>
            <a:r>
              <a:rPr lang="en-US" dirty="0"/>
              <a:t>	Amount: $150</a:t>
            </a:r>
          </a:p>
          <a:p>
            <a:r>
              <a:rPr lang="en-US" dirty="0"/>
              <a:t>Hannah Jones</a:t>
            </a:r>
          </a:p>
          <a:p>
            <a:r>
              <a:rPr lang="en-US" dirty="0"/>
              <a:t>Title: </a:t>
            </a:r>
            <a:r>
              <a:rPr lang="en-US" i="1" dirty="0"/>
              <a:t>Water Always Meets In Its Lives and So Do We </a:t>
            </a:r>
            <a:r>
              <a:rPr lang="en-US" dirty="0"/>
              <a:t>(drypoint, screen print &amp; embroidery) </a:t>
            </a:r>
          </a:p>
          <a:p>
            <a:r>
              <a:rPr lang="en-US" dirty="0"/>
              <a:t>Gift of: Joseph C. &amp; Connie D. </a:t>
            </a:r>
            <a:r>
              <a:rPr lang="en-US" dirty="0" err="1"/>
              <a:t>McConaughy</a:t>
            </a:r>
            <a:r>
              <a:rPr lang="en-US" dirty="0"/>
              <a:t>, Brett R. &amp; Erika C. Anderson</a:t>
            </a:r>
          </a:p>
        </p:txBody>
      </p:sp>
      <p:pic>
        <p:nvPicPr>
          <p:cNvPr id="6" name="Picture 5" descr="A picture containing text, fabric, painting&#10;&#10;Description automatically generated">
            <a:extLst>
              <a:ext uri="{FF2B5EF4-FFF2-40B4-BE49-F238E27FC236}">
                <a16:creationId xmlns:a16="http://schemas.microsoft.com/office/drawing/2014/main" id="{F122E0F0-67F8-0348-BE27-AC9D9233E0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660250"/>
            <a:ext cx="5431972" cy="4001553"/>
          </a:xfrm>
          <a:prstGeom prst="rect">
            <a:avLst/>
          </a:prstGeom>
        </p:spPr>
      </p:pic>
    </p:spTree>
    <p:extLst>
      <p:ext uri="{BB962C8B-B14F-4D97-AF65-F5344CB8AC3E}">
        <p14:creationId xmlns:p14="http://schemas.microsoft.com/office/powerpoint/2010/main" val="1170725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2493952" cy="1077218"/>
          </a:xfrm>
          <a:prstGeom prst="rect">
            <a:avLst/>
          </a:prstGeom>
          <a:noFill/>
        </p:spPr>
        <p:txBody>
          <a:bodyPr wrap="none" rtlCol="0">
            <a:spAutoFit/>
          </a:bodyPr>
          <a:lstStyle/>
          <a:p>
            <a:r>
              <a:rPr lang="en-US" sz="3200" b="1"/>
              <a:t>Class </a:t>
            </a:r>
            <a:r>
              <a:rPr lang="en-US" sz="3200" b="1" dirty="0"/>
              <a:t>Awards</a:t>
            </a:r>
          </a:p>
          <a:p>
            <a:endParaRPr lang="en-US" sz="3200" b="1" dirty="0"/>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10659457" cy="1200329"/>
          </a:xfrm>
          <a:prstGeom prst="rect">
            <a:avLst/>
          </a:prstGeom>
          <a:noFill/>
        </p:spPr>
        <p:txBody>
          <a:bodyPr wrap="none" rtlCol="0">
            <a:spAutoFit/>
          </a:bodyPr>
          <a:lstStyle/>
          <a:p>
            <a:r>
              <a:rPr lang="en-US" b="1" dirty="0"/>
              <a:t>Freshman Merit Award 	</a:t>
            </a:r>
            <a:r>
              <a:rPr lang="en-US" dirty="0"/>
              <a:t>	Amount: $200</a:t>
            </a:r>
          </a:p>
          <a:p>
            <a:r>
              <a:rPr lang="en-US" dirty="0"/>
              <a:t>Violet Thomas-Cummings</a:t>
            </a:r>
          </a:p>
          <a:p>
            <a:r>
              <a:rPr lang="en-US" dirty="0"/>
              <a:t>Title: </a:t>
            </a:r>
            <a:r>
              <a:rPr lang="en-US" i="1" dirty="0"/>
              <a:t>Daydreaming + The Inner Buzz + Snick </a:t>
            </a:r>
            <a:r>
              <a:rPr lang="en-US" dirty="0"/>
              <a:t>(wood, wire, paint + graphite, charcoal, paint + plaster, twine, paint)</a:t>
            </a:r>
          </a:p>
          <a:p>
            <a:r>
              <a:rPr lang="en-US" dirty="0"/>
              <a:t>Gift of: Mary S. &amp; David A. Bower, Alan N. &amp; Susan Shovers</a:t>
            </a:r>
          </a:p>
        </p:txBody>
      </p:sp>
      <p:pic>
        <p:nvPicPr>
          <p:cNvPr id="6" name="Picture 5" descr="A picture containing indoor&#10;&#10;Description automatically generated">
            <a:extLst>
              <a:ext uri="{FF2B5EF4-FFF2-40B4-BE49-F238E27FC236}">
                <a16:creationId xmlns:a16="http://schemas.microsoft.com/office/drawing/2014/main" id="{DFDDC937-3AEC-0047-A77E-7B3D222BE7A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97949" y="660251"/>
            <a:ext cx="5630023" cy="3988868"/>
          </a:xfrm>
          <a:prstGeom prst="rect">
            <a:avLst/>
          </a:prstGeom>
        </p:spPr>
      </p:pic>
    </p:spTree>
    <p:extLst>
      <p:ext uri="{BB962C8B-B14F-4D97-AF65-F5344CB8AC3E}">
        <p14:creationId xmlns:p14="http://schemas.microsoft.com/office/powerpoint/2010/main" val="2959238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2493952" cy="1077218"/>
          </a:xfrm>
          <a:prstGeom prst="rect">
            <a:avLst/>
          </a:prstGeom>
          <a:noFill/>
        </p:spPr>
        <p:txBody>
          <a:bodyPr wrap="none" rtlCol="0">
            <a:spAutoFit/>
          </a:bodyPr>
          <a:lstStyle/>
          <a:p>
            <a:r>
              <a:rPr lang="en-US" sz="3200" b="1"/>
              <a:t>Class </a:t>
            </a:r>
            <a:r>
              <a:rPr lang="en-US" sz="3200" b="1" dirty="0"/>
              <a:t>Awards</a:t>
            </a:r>
          </a:p>
          <a:p>
            <a:endParaRPr lang="en-US" sz="3200" b="1" dirty="0"/>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10167079" cy="1200329"/>
          </a:xfrm>
          <a:prstGeom prst="rect">
            <a:avLst/>
          </a:prstGeom>
          <a:noFill/>
        </p:spPr>
        <p:txBody>
          <a:bodyPr wrap="none" rtlCol="0">
            <a:spAutoFit/>
          </a:bodyPr>
          <a:lstStyle/>
          <a:p>
            <a:r>
              <a:rPr lang="en-US" b="1" dirty="0"/>
              <a:t>Sophomore Merit Award</a:t>
            </a:r>
            <a:r>
              <a:rPr lang="en-US" dirty="0"/>
              <a:t> 		Amount: $200</a:t>
            </a:r>
          </a:p>
          <a:p>
            <a:r>
              <a:rPr lang="en-US" dirty="0"/>
              <a:t>Kaitlyn </a:t>
            </a:r>
            <a:r>
              <a:rPr lang="en-US" dirty="0" err="1"/>
              <a:t>Statz</a:t>
            </a:r>
            <a:endParaRPr lang="en-US" dirty="0"/>
          </a:p>
          <a:p>
            <a:r>
              <a:rPr lang="en-US" dirty="0"/>
              <a:t>Title: </a:t>
            </a:r>
            <a:r>
              <a:rPr lang="en-US" i="1" dirty="0"/>
              <a:t>Forest Music + Unproportioned Memories</a:t>
            </a:r>
            <a:r>
              <a:rPr lang="en-US" dirty="0"/>
              <a:t> (oil on canvas + oil on canvas)	</a:t>
            </a:r>
          </a:p>
          <a:p>
            <a:r>
              <a:rPr lang="en-US" dirty="0"/>
              <a:t>Gift of: Chuck &amp; Julie '97 Armstrong, Matthew R. Graham &amp; Kathryn M. Waters, David &amp; Jane A. '89 Vickers</a:t>
            </a:r>
          </a:p>
        </p:txBody>
      </p:sp>
      <p:pic>
        <p:nvPicPr>
          <p:cNvPr id="10" name="Picture 9" descr="A picture containing porcelain&#10;&#10;Description automatically generated">
            <a:extLst>
              <a:ext uri="{FF2B5EF4-FFF2-40B4-BE49-F238E27FC236}">
                <a16:creationId xmlns:a16="http://schemas.microsoft.com/office/drawing/2014/main" id="{6D8712FF-559B-E246-94C1-2B21CF24B23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02495" y="660250"/>
            <a:ext cx="5325475" cy="4188414"/>
          </a:xfrm>
          <a:prstGeom prst="rect">
            <a:avLst/>
          </a:prstGeom>
        </p:spPr>
      </p:pic>
    </p:spTree>
    <p:extLst>
      <p:ext uri="{BB962C8B-B14F-4D97-AF65-F5344CB8AC3E}">
        <p14:creationId xmlns:p14="http://schemas.microsoft.com/office/powerpoint/2010/main" val="2083896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2493952" cy="1077218"/>
          </a:xfrm>
          <a:prstGeom prst="rect">
            <a:avLst/>
          </a:prstGeom>
          <a:noFill/>
        </p:spPr>
        <p:txBody>
          <a:bodyPr wrap="none" rtlCol="0">
            <a:spAutoFit/>
          </a:bodyPr>
          <a:lstStyle/>
          <a:p>
            <a:r>
              <a:rPr lang="en-US" sz="3200" b="1"/>
              <a:t>Class </a:t>
            </a:r>
            <a:r>
              <a:rPr lang="en-US" sz="3200" b="1" dirty="0"/>
              <a:t>Awards</a:t>
            </a:r>
          </a:p>
          <a:p>
            <a:endParaRPr lang="en-US" sz="3200" b="1" dirty="0"/>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6142515" cy="1200329"/>
          </a:xfrm>
          <a:prstGeom prst="rect">
            <a:avLst/>
          </a:prstGeom>
          <a:noFill/>
        </p:spPr>
        <p:txBody>
          <a:bodyPr wrap="none" rtlCol="0">
            <a:spAutoFit/>
          </a:bodyPr>
          <a:lstStyle/>
          <a:p>
            <a:r>
              <a:rPr lang="en-US" b="1" dirty="0"/>
              <a:t>Junior Merit Award</a:t>
            </a:r>
            <a:r>
              <a:rPr lang="en-US" dirty="0"/>
              <a:t>		Amount: $200</a:t>
            </a:r>
          </a:p>
          <a:p>
            <a:r>
              <a:rPr lang="en-US" dirty="0"/>
              <a:t>Cole Collier</a:t>
            </a:r>
          </a:p>
          <a:p>
            <a:r>
              <a:rPr lang="en-US" dirty="0"/>
              <a:t>Title:</a:t>
            </a:r>
            <a:r>
              <a:rPr lang="en-US" i="1" dirty="0"/>
              <a:t> </a:t>
            </a:r>
            <a:r>
              <a:rPr lang="en-US" i="1" dirty="0" err="1"/>
              <a:t>Jarra</a:t>
            </a:r>
            <a:r>
              <a:rPr lang="en-US" i="1" dirty="0"/>
              <a:t> de Tierra </a:t>
            </a:r>
            <a:r>
              <a:rPr lang="en-US" dirty="0"/>
              <a:t>(stoneware, glaze)</a:t>
            </a:r>
          </a:p>
          <a:p>
            <a:r>
              <a:rPr lang="en-US" dirty="0"/>
              <a:t>Gift of: Kyle N. &amp; Jessica McDaniel ’05 Bryant, Izzy Ferraro ’19 </a:t>
            </a:r>
          </a:p>
        </p:txBody>
      </p:sp>
      <p:pic>
        <p:nvPicPr>
          <p:cNvPr id="6" name="Picture 5" descr="A picture containing indoor, tableware, gravy boat, cup&#10;&#10;Description automatically generated">
            <a:extLst>
              <a:ext uri="{FF2B5EF4-FFF2-40B4-BE49-F238E27FC236}">
                <a16:creationId xmlns:a16="http://schemas.microsoft.com/office/drawing/2014/main" id="{B2BDBFE7-EFFF-6446-B115-D5F5AF07AB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0590" y="660249"/>
            <a:ext cx="4077382" cy="5611076"/>
          </a:xfrm>
          <a:prstGeom prst="rect">
            <a:avLst/>
          </a:prstGeom>
        </p:spPr>
      </p:pic>
    </p:spTree>
    <p:extLst>
      <p:ext uri="{BB962C8B-B14F-4D97-AF65-F5344CB8AC3E}">
        <p14:creationId xmlns:p14="http://schemas.microsoft.com/office/powerpoint/2010/main" val="2184128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8468729" cy="1569660"/>
          </a:xfrm>
          <a:prstGeom prst="rect">
            <a:avLst/>
          </a:prstGeom>
          <a:noFill/>
        </p:spPr>
        <p:txBody>
          <a:bodyPr wrap="none" rtlCol="0">
            <a:spAutoFit/>
          </a:bodyPr>
          <a:lstStyle/>
          <a:p>
            <a:r>
              <a:rPr lang="en-US" sz="3200" b="1" dirty="0"/>
              <a:t>University of Southern Indiana</a:t>
            </a:r>
            <a:endParaRPr lang="en-US" sz="3200" dirty="0"/>
          </a:p>
          <a:p>
            <a:r>
              <a:rPr lang="en-US" sz="3200" b="1" dirty="0"/>
              <a:t>51</a:t>
            </a:r>
            <a:r>
              <a:rPr lang="en-US" sz="3200" b="1" baseline="30000" dirty="0"/>
              <a:t>st</a:t>
            </a:r>
            <a:r>
              <a:rPr lang="en-US" sz="3200" b="1" dirty="0"/>
              <a:t> Annual Juried Student Art Exhibition Awards</a:t>
            </a:r>
            <a:endParaRPr lang="en-US" sz="3200" dirty="0"/>
          </a:p>
          <a:p>
            <a:endParaRPr lang="en-US" sz="3200" dirty="0"/>
          </a:p>
        </p:txBody>
      </p:sp>
      <p:pic>
        <p:nvPicPr>
          <p:cNvPr id="4" name="Picture 3" descr="Logo&#10;&#10;Description automatically generated">
            <a:extLst>
              <a:ext uri="{FF2B5EF4-FFF2-40B4-BE49-F238E27FC236}">
                <a16:creationId xmlns:a16="http://schemas.microsoft.com/office/drawing/2014/main" id="{03A0223D-4B49-264A-A1B5-841805FEE9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257" y="5718052"/>
            <a:ext cx="1647728" cy="754417"/>
          </a:xfrm>
          <a:prstGeom prst="rect">
            <a:avLst/>
          </a:prstGeom>
        </p:spPr>
      </p:pic>
      <p:sp>
        <p:nvSpPr>
          <p:cNvPr id="5" name="TextBox 4">
            <a:extLst>
              <a:ext uri="{FF2B5EF4-FFF2-40B4-BE49-F238E27FC236}">
                <a16:creationId xmlns:a16="http://schemas.microsoft.com/office/drawing/2014/main" id="{3BED5A2F-144D-E844-B5A1-4D1990EAB9BE}"/>
              </a:ext>
            </a:extLst>
          </p:cNvPr>
          <p:cNvSpPr txBox="1"/>
          <p:nvPr/>
        </p:nvSpPr>
        <p:spPr>
          <a:xfrm>
            <a:off x="664028" y="1947595"/>
            <a:ext cx="10639278" cy="1569660"/>
          </a:xfrm>
          <a:prstGeom prst="rect">
            <a:avLst/>
          </a:prstGeom>
          <a:noFill/>
        </p:spPr>
        <p:txBody>
          <a:bodyPr wrap="square" rtlCol="0">
            <a:spAutoFit/>
          </a:bodyPr>
          <a:lstStyle/>
          <a:p>
            <a:r>
              <a:rPr lang="en-US" sz="2400" dirty="0"/>
              <a:t>Thank you all of to our donors!</a:t>
            </a:r>
          </a:p>
          <a:p>
            <a:endParaRPr lang="en-US" sz="2400" i="1" dirty="0"/>
          </a:p>
          <a:p>
            <a:endParaRPr lang="en-US" sz="2400" dirty="0"/>
          </a:p>
          <a:p>
            <a:endParaRPr lang="en-US" sz="2400" dirty="0"/>
          </a:p>
        </p:txBody>
      </p:sp>
      <p:sp>
        <p:nvSpPr>
          <p:cNvPr id="3" name="TextBox 2">
            <a:extLst>
              <a:ext uri="{FF2B5EF4-FFF2-40B4-BE49-F238E27FC236}">
                <a16:creationId xmlns:a16="http://schemas.microsoft.com/office/drawing/2014/main" id="{8DEE6F64-A531-4A4F-B8A4-74AEBF7784AB}"/>
              </a:ext>
            </a:extLst>
          </p:cNvPr>
          <p:cNvSpPr txBox="1"/>
          <p:nvPr/>
        </p:nvSpPr>
        <p:spPr>
          <a:xfrm>
            <a:off x="5029195" y="1948154"/>
            <a:ext cx="6176499" cy="4524315"/>
          </a:xfrm>
          <a:prstGeom prst="rect">
            <a:avLst/>
          </a:prstGeom>
          <a:noFill/>
        </p:spPr>
        <p:txBody>
          <a:bodyPr wrap="none" rtlCol="0">
            <a:spAutoFit/>
          </a:bodyPr>
          <a:lstStyle/>
          <a:p>
            <a:r>
              <a:rPr lang="en-US" dirty="0"/>
              <a:t>Sol and Arlene Bronstein Art Scholarship Endowment</a:t>
            </a:r>
          </a:p>
          <a:p>
            <a:r>
              <a:rPr lang="en-US" dirty="0"/>
              <a:t>Robert W &amp; Carol Clausen </a:t>
            </a:r>
            <a:r>
              <a:rPr lang="en-US" dirty="0" err="1"/>
              <a:t>Carithers</a:t>
            </a:r>
            <a:r>
              <a:rPr lang="en-US" dirty="0"/>
              <a:t> Art Scholarship Endowment</a:t>
            </a:r>
          </a:p>
          <a:p>
            <a:r>
              <a:rPr lang="en-US" dirty="0"/>
              <a:t>Elizabeth </a:t>
            </a:r>
            <a:r>
              <a:rPr lang="en-US" dirty="0" err="1"/>
              <a:t>Zutt</a:t>
            </a:r>
            <a:r>
              <a:rPr lang="en-US" dirty="0"/>
              <a:t> Art Student Enrichment Program Endowment</a:t>
            </a:r>
          </a:p>
          <a:p>
            <a:r>
              <a:rPr lang="en-US" dirty="0"/>
              <a:t>Charles E Hirsch Fine Arts Scholarship Endowment</a:t>
            </a:r>
          </a:p>
          <a:p>
            <a:r>
              <a:rPr lang="en-US" dirty="0"/>
              <a:t>Anne and Lenny </a:t>
            </a:r>
            <a:r>
              <a:rPr lang="en-US" dirty="0" err="1"/>
              <a:t>Dowhie</a:t>
            </a:r>
            <a:r>
              <a:rPr lang="en-US" dirty="0"/>
              <a:t> Art Scholarship Endowment</a:t>
            </a:r>
          </a:p>
          <a:p>
            <a:r>
              <a:rPr lang="en-US" dirty="0" err="1"/>
              <a:t>Ellinor</a:t>
            </a:r>
            <a:r>
              <a:rPr lang="en-US" dirty="0"/>
              <a:t> Hanger Goldman Memorial Art Scholarship Endowment</a:t>
            </a:r>
          </a:p>
          <a:p>
            <a:r>
              <a:rPr lang="en-US" dirty="0"/>
              <a:t>	Funded by Charles Goldman </a:t>
            </a:r>
          </a:p>
          <a:p>
            <a:r>
              <a:rPr lang="en-US" dirty="0"/>
              <a:t>Siegfried R and Carolyn W Weng Art Scholarship Endowment </a:t>
            </a:r>
          </a:p>
          <a:p>
            <a:r>
              <a:rPr lang="en-US" dirty="0"/>
              <a:t>James E </a:t>
            </a:r>
            <a:r>
              <a:rPr lang="en-US" dirty="0" err="1"/>
              <a:t>Parrent</a:t>
            </a:r>
            <a:r>
              <a:rPr lang="en-US" dirty="0"/>
              <a:t>, Jr Art Scholarship Endowment </a:t>
            </a:r>
          </a:p>
          <a:p>
            <a:r>
              <a:rPr lang="en-US" dirty="0"/>
              <a:t>	Funded by Connie </a:t>
            </a:r>
            <a:r>
              <a:rPr lang="en-US" dirty="0" err="1"/>
              <a:t>Weinzapfel</a:t>
            </a:r>
            <a:r>
              <a:rPr lang="en-US" dirty="0"/>
              <a:t> ’78 </a:t>
            </a:r>
          </a:p>
          <a:p>
            <a:r>
              <a:rPr lang="en-US" dirty="0" err="1"/>
              <a:t>Dewig</a:t>
            </a:r>
            <a:r>
              <a:rPr lang="en-US" dirty="0"/>
              <a:t> </a:t>
            </a:r>
            <a:r>
              <a:rPr lang="en-US" dirty="0" err="1"/>
              <a:t>deJong</a:t>
            </a:r>
            <a:r>
              <a:rPr lang="en-US" dirty="0"/>
              <a:t> Design Scholarship Endowment</a:t>
            </a:r>
          </a:p>
          <a:p>
            <a:r>
              <a:rPr lang="en-US" dirty="0"/>
              <a:t>	Funded by Joan </a:t>
            </a:r>
            <a:r>
              <a:rPr lang="en-US" dirty="0" err="1"/>
              <a:t>Dewig</a:t>
            </a:r>
            <a:r>
              <a:rPr lang="en-US" dirty="0"/>
              <a:t> </a:t>
            </a:r>
            <a:r>
              <a:rPr lang="en-US" dirty="0" err="1"/>
              <a:t>deJong</a:t>
            </a:r>
            <a:endParaRPr lang="en-US" dirty="0"/>
          </a:p>
          <a:p>
            <a:r>
              <a:rPr lang="en-US" dirty="0"/>
              <a:t>Doolittle Art Department Endowment</a:t>
            </a:r>
          </a:p>
          <a:p>
            <a:r>
              <a:rPr lang="en-US" dirty="0"/>
              <a:t>	Funded by Harry C. &amp; </a:t>
            </a:r>
            <a:r>
              <a:rPr lang="en-US" dirty="0" err="1"/>
              <a:t>Misook</a:t>
            </a:r>
            <a:r>
              <a:rPr lang="en-US" dirty="0"/>
              <a:t> P. '85 Doolittle</a:t>
            </a:r>
          </a:p>
          <a:p>
            <a:r>
              <a:rPr lang="en-US" dirty="0" err="1"/>
              <a:t>Efroymson</a:t>
            </a:r>
            <a:r>
              <a:rPr lang="en-US" dirty="0"/>
              <a:t> Family Fund Bridge Year Fellowship </a:t>
            </a:r>
          </a:p>
          <a:p>
            <a:endParaRPr lang="en-US" dirty="0"/>
          </a:p>
        </p:txBody>
      </p:sp>
    </p:spTree>
    <p:extLst>
      <p:ext uri="{BB962C8B-B14F-4D97-AF65-F5344CB8AC3E}">
        <p14:creationId xmlns:p14="http://schemas.microsoft.com/office/powerpoint/2010/main" val="3231248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2493952" cy="1077218"/>
          </a:xfrm>
          <a:prstGeom prst="rect">
            <a:avLst/>
          </a:prstGeom>
          <a:noFill/>
        </p:spPr>
        <p:txBody>
          <a:bodyPr wrap="none" rtlCol="0">
            <a:spAutoFit/>
          </a:bodyPr>
          <a:lstStyle/>
          <a:p>
            <a:r>
              <a:rPr lang="en-US" sz="3200" b="1"/>
              <a:t>Class </a:t>
            </a:r>
            <a:r>
              <a:rPr lang="en-US" sz="3200" b="1" dirty="0"/>
              <a:t>Awards</a:t>
            </a:r>
          </a:p>
          <a:p>
            <a:endParaRPr lang="en-US" sz="3200" b="1" dirty="0"/>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5724644" cy="1200329"/>
          </a:xfrm>
          <a:prstGeom prst="rect">
            <a:avLst/>
          </a:prstGeom>
          <a:noFill/>
        </p:spPr>
        <p:txBody>
          <a:bodyPr wrap="none" rtlCol="0">
            <a:spAutoFit/>
          </a:bodyPr>
          <a:lstStyle/>
          <a:p>
            <a:r>
              <a:rPr lang="en-US" b="1" dirty="0"/>
              <a:t>Senior Merit Award</a:t>
            </a:r>
            <a:r>
              <a:rPr lang="en-US" dirty="0"/>
              <a:t> 		Amount: $200</a:t>
            </a:r>
          </a:p>
          <a:p>
            <a:r>
              <a:rPr lang="en-US" dirty="0"/>
              <a:t>Emerald Greene</a:t>
            </a:r>
          </a:p>
          <a:p>
            <a:r>
              <a:rPr lang="en-US" dirty="0"/>
              <a:t>Title:</a:t>
            </a:r>
            <a:r>
              <a:rPr lang="en-US" i="1" dirty="0"/>
              <a:t> Rat Caffeine + Adventure Awaits </a:t>
            </a:r>
            <a:r>
              <a:rPr lang="en-US" dirty="0"/>
              <a:t>(screen print)</a:t>
            </a:r>
            <a:r>
              <a:rPr lang="en-US" i="1" dirty="0"/>
              <a:t>	</a:t>
            </a:r>
            <a:endParaRPr lang="en-US" dirty="0"/>
          </a:p>
          <a:p>
            <a:r>
              <a:rPr lang="en-US" dirty="0"/>
              <a:t>Gift of: Alexander M. '13 &amp; Kristina F. '13 </a:t>
            </a:r>
            <a:r>
              <a:rPr lang="en-US" dirty="0" err="1"/>
              <a:t>Arwood</a:t>
            </a:r>
            <a:endParaRPr lang="en-US" dirty="0"/>
          </a:p>
        </p:txBody>
      </p:sp>
      <p:pic>
        <p:nvPicPr>
          <p:cNvPr id="8" name="Picture 7" descr="A picture containing diagram&#10;&#10;Description automatically generated">
            <a:extLst>
              <a:ext uri="{FF2B5EF4-FFF2-40B4-BE49-F238E27FC236}">
                <a16:creationId xmlns:a16="http://schemas.microsoft.com/office/drawing/2014/main" id="{31CDACB1-E36D-2744-8F18-F7B1B9096A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40630" y="660250"/>
            <a:ext cx="4487342" cy="4842870"/>
          </a:xfrm>
          <a:prstGeom prst="rect">
            <a:avLst/>
          </a:prstGeom>
        </p:spPr>
      </p:pic>
    </p:spTree>
    <p:extLst>
      <p:ext uri="{BB962C8B-B14F-4D97-AF65-F5344CB8AC3E}">
        <p14:creationId xmlns:p14="http://schemas.microsoft.com/office/powerpoint/2010/main" val="41742862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2493952" cy="1077218"/>
          </a:xfrm>
          <a:prstGeom prst="rect">
            <a:avLst/>
          </a:prstGeom>
          <a:noFill/>
        </p:spPr>
        <p:txBody>
          <a:bodyPr wrap="none" rtlCol="0">
            <a:spAutoFit/>
          </a:bodyPr>
          <a:lstStyle/>
          <a:p>
            <a:r>
              <a:rPr lang="en-US" sz="3200" b="1" dirty="0"/>
              <a:t>Show Awards</a:t>
            </a:r>
          </a:p>
          <a:p>
            <a:endParaRPr lang="en-US" sz="3200" b="1" dirty="0"/>
          </a:p>
        </p:txBody>
      </p:sp>
      <p:pic>
        <p:nvPicPr>
          <p:cNvPr id="4" name="Picture 3" descr="Logo&#10;&#10;Description automatically generated">
            <a:extLst>
              <a:ext uri="{FF2B5EF4-FFF2-40B4-BE49-F238E27FC236}">
                <a16:creationId xmlns:a16="http://schemas.microsoft.com/office/drawing/2014/main" id="{70AA234B-B337-3348-B992-1A529DEF9B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257" y="5718052"/>
            <a:ext cx="1647728" cy="754417"/>
          </a:xfrm>
          <a:prstGeom prst="rect">
            <a:avLst/>
          </a:prstGeom>
        </p:spPr>
      </p:pic>
    </p:spTree>
    <p:extLst>
      <p:ext uri="{BB962C8B-B14F-4D97-AF65-F5344CB8AC3E}">
        <p14:creationId xmlns:p14="http://schemas.microsoft.com/office/powerpoint/2010/main" val="2282203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2493952" cy="1077218"/>
          </a:xfrm>
          <a:prstGeom prst="rect">
            <a:avLst/>
          </a:prstGeom>
          <a:noFill/>
        </p:spPr>
        <p:txBody>
          <a:bodyPr wrap="none" rtlCol="0">
            <a:spAutoFit/>
          </a:bodyPr>
          <a:lstStyle/>
          <a:p>
            <a:r>
              <a:rPr lang="en-US" sz="3200" b="1" dirty="0"/>
              <a:t>Show Awards</a:t>
            </a:r>
          </a:p>
          <a:p>
            <a:endParaRPr lang="en-US" sz="3200" b="1" dirty="0"/>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4295856" cy="1200329"/>
          </a:xfrm>
          <a:prstGeom prst="rect">
            <a:avLst/>
          </a:prstGeom>
          <a:noFill/>
        </p:spPr>
        <p:txBody>
          <a:bodyPr wrap="none" rtlCol="0">
            <a:spAutoFit/>
          </a:bodyPr>
          <a:lstStyle/>
          <a:p>
            <a:r>
              <a:rPr lang="en-US" b="1" dirty="0"/>
              <a:t>Third Place Overall</a:t>
            </a:r>
            <a:r>
              <a:rPr lang="en-US" dirty="0"/>
              <a:t>		Amount: $500</a:t>
            </a:r>
          </a:p>
          <a:p>
            <a:r>
              <a:rPr lang="en-US" dirty="0"/>
              <a:t>Courtney Gardner		 </a:t>
            </a:r>
          </a:p>
          <a:p>
            <a:r>
              <a:rPr lang="en-US" dirty="0"/>
              <a:t>Title: </a:t>
            </a:r>
            <a:r>
              <a:rPr lang="en-US" i="1" dirty="0"/>
              <a:t>Warmth</a:t>
            </a:r>
            <a:r>
              <a:rPr lang="en-US" dirty="0"/>
              <a:t> (digital)</a:t>
            </a:r>
          </a:p>
          <a:p>
            <a:r>
              <a:rPr lang="en-US" dirty="0"/>
              <a:t>Gift of: Jenna </a:t>
            </a:r>
            <a:r>
              <a:rPr lang="en-US" dirty="0" err="1"/>
              <a:t>Rueger</a:t>
            </a:r>
            <a:r>
              <a:rPr lang="en-US" dirty="0"/>
              <a:t> Citrus '15</a:t>
            </a:r>
          </a:p>
        </p:txBody>
      </p:sp>
      <p:pic>
        <p:nvPicPr>
          <p:cNvPr id="6" name="Picture 5" descr="A person with the hands on the face&#10;&#10;Description automatically generated with low confidence">
            <a:extLst>
              <a:ext uri="{FF2B5EF4-FFF2-40B4-BE49-F238E27FC236}">
                <a16:creationId xmlns:a16="http://schemas.microsoft.com/office/drawing/2014/main" id="{A97A33ED-F011-AE46-ABD4-345283AB92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72618" y="660250"/>
            <a:ext cx="5655354" cy="3770236"/>
          </a:xfrm>
          <a:prstGeom prst="rect">
            <a:avLst/>
          </a:prstGeom>
        </p:spPr>
      </p:pic>
    </p:spTree>
    <p:extLst>
      <p:ext uri="{BB962C8B-B14F-4D97-AF65-F5344CB8AC3E}">
        <p14:creationId xmlns:p14="http://schemas.microsoft.com/office/powerpoint/2010/main" val="5653100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2493952" cy="1077218"/>
          </a:xfrm>
          <a:prstGeom prst="rect">
            <a:avLst/>
          </a:prstGeom>
          <a:noFill/>
        </p:spPr>
        <p:txBody>
          <a:bodyPr wrap="none" rtlCol="0">
            <a:spAutoFit/>
          </a:bodyPr>
          <a:lstStyle/>
          <a:p>
            <a:r>
              <a:rPr lang="en-US" sz="3200" b="1" dirty="0"/>
              <a:t>Show Awards</a:t>
            </a:r>
          </a:p>
          <a:p>
            <a:endParaRPr lang="en-US" sz="3200" b="1" dirty="0"/>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10490116" cy="1200329"/>
          </a:xfrm>
          <a:prstGeom prst="rect">
            <a:avLst/>
          </a:prstGeom>
          <a:noFill/>
        </p:spPr>
        <p:txBody>
          <a:bodyPr wrap="none" rtlCol="0">
            <a:spAutoFit/>
          </a:bodyPr>
          <a:lstStyle/>
          <a:p>
            <a:r>
              <a:rPr lang="en-US" b="1" dirty="0"/>
              <a:t>Second Place Overall</a:t>
            </a:r>
            <a:r>
              <a:rPr lang="en-US" dirty="0"/>
              <a:t>	Amount: $600</a:t>
            </a:r>
          </a:p>
          <a:p>
            <a:r>
              <a:rPr lang="en-US" dirty="0"/>
              <a:t>William Schmidt 		 </a:t>
            </a:r>
          </a:p>
          <a:p>
            <a:r>
              <a:rPr lang="en-US" dirty="0"/>
              <a:t>Title:</a:t>
            </a:r>
            <a:r>
              <a:rPr lang="en-US" i="1" dirty="0"/>
              <a:t> Amateur Hours </a:t>
            </a:r>
            <a:r>
              <a:rPr lang="en-US" dirty="0"/>
              <a:t>(clay)</a:t>
            </a:r>
          </a:p>
          <a:p>
            <a:r>
              <a:rPr lang="en-US" dirty="0"/>
              <a:t>Gift of: Patty Beagle M'05, Edward F. &amp; June </a:t>
            </a:r>
            <a:r>
              <a:rPr lang="en-US" dirty="0" err="1"/>
              <a:t>Frederking</a:t>
            </a:r>
            <a:r>
              <a:rPr lang="en-US" dirty="0"/>
              <a:t>, Chester A. </a:t>
            </a:r>
            <a:r>
              <a:rPr lang="en-US" dirty="0" err="1"/>
              <a:t>Geiselman</a:t>
            </a:r>
            <a:r>
              <a:rPr lang="en-US" dirty="0"/>
              <a:t> '84, John V. &amp; </a:t>
            </a:r>
            <a:r>
              <a:rPr lang="en-US" dirty="0" err="1"/>
              <a:t>Konnie</a:t>
            </a:r>
            <a:r>
              <a:rPr lang="en-US" dirty="0"/>
              <a:t> </a:t>
            </a:r>
            <a:r>
              <a:rPr lang="en-US" dirty="0" err="1"/>
              <a:t>Schlechte</a:t>
            </a:r>
            <a:r>
              <a:rPr lang="en-US" dirty="0"/>
              <a:t> </a:t>
            </a:r>
          </a:p>
        </p:txBody>
      </p:sp>
      <p:pic>
        <p:nvPicPr>
          <p:cNvPr id="6" name="Picture 5" descr="A picture containing indoor&#10;&#10;Description automatically generated">
            <a:extLst>
              <a:ext uri="{FF2B5EF4-FFF2-40B4-BE49-F238E27FC236}">
                <a16:creationId xmlns:a16="http://schemas.microsoft.com/office/drawing/2014/main" id="{600AFCD4-5BA0-8B40-8DEB-B6003670DC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40629" y="660250"/>
            <a:ext cx="4487343" cy="4816229"/>
          </a:xfrm>
          <a:prstGeom prst="rect">
            <a:avLst/>
          </a:prstGeom>
        </p:spPr>
      </p:pic>
    </p:spTree>
    <p:extLst>
      <p:ext uri="{BB962C8B-B14F-4D97-AF65-F5344CB8AC3E}">
        <p14:creationId xmlns:p14="http://schemas.microsoft.com/office/powerpoint/2010/main" val="1154997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2493952" cy="584775"/>
          </a:xfrm>
          <a:prstGeom prst="rect">
            <a:avLst/>
          </a:prstGeom>
          <a:noFill/>
        </p:spPr>
        <p:txBody>
          <a:bodyPr wrap="none" rtlCol="0">
            <a:spAutoFit/>
          </a:bodyPr>
          <a:lstStyle/>
          <a:p>
            <a:r>
              <a:rPr lang="en-US" sz="3200" b="1" dirty="0"/>
              <a:t>Show Awards</a:t>
            </a:r>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4695388" cy="1200329"/>
          </a:xfrm>
          <a:prstGeom prst="rect">
            <a:avLst/>
          </a:prstGeom>
          <a:noFill/>
        </p:spPr>
        <p:txBody>
          <a:bodyPr wrap="none" rtlCol="0">
            <a:spAutoFit/>
          </a:bodyPr>
          <a:lstStyle/>
          <a:p>
            <a:r>
              <a:rPr lang="en-US" b="1" dirty="0"/>
              <a:t>Best of Show</a:t>
            </a:r>
            <a:r>
              <a:rPr lang="en-US" dirty="0"/>
              <a:t>		Amount: $750</a:t>
            </a:r>
          </a:p>
          <a:p>
            <a:r>
              <a:rPr lang="en-US" dirty="0"/>
              <a:t>Candice Beck		</a:t>
            </a:r>
            <a:r>
              <a:rPr lang="en-US" i="1" dirty="0"/>
              <a:t> </a:t>
            </a:r>
            <a:endParaRPr lang="en-US" dirty="0"/>
          </a:p>
          <a:p>
            <a:r>
              <a:rPr lang="en-US" dirty="0"/>
              <a:t>Title: </a:t>
            </a:r>
            <a:r>
              <a:rPr lang="en-US" i="1" dirty="0"/>
              <a:t>Rebirth (Liam) </a:t>
            </a:r>
            <a:r>
              <a:rPr lang="en-US" dirty="0"/>
              <a:t>(oil and gold leaf on canvas)</a:t>
            </a:r>
          </a:p>
          <a:p>
            <a:r>
              <a:rPr lang="en-US" dirty="0"/>
              <a:t>Gift of: Tim Mahoney </a:t>
            </a:r>
          </a:p>
        </p:txBody>
      </p:sp>
      <p:pic>
        <p:nvPicPr>
          <p:cNvPr id="5" name="Picture 4" descr="A picture containing old&#10;&#10;Description automatically generated">
            <a:extLst>
              <a:ext uri="{FF2B5EF4-FFF2-40B4-BE49-F238E27FC236}">
                <a16:creationId xmlns:a16="http://schemas.microsoft.com/office/drawing/2014/main" id="{256C8A6F-EF8F-4941-B572-3D475F7355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40630" y="660250"/>
            <a:ext cx="4487342" cy="5611075"/>
          </a:xfrm>
          <a:prstGeom prst="rect">
            <a:avLst/>
          </a:prstGeom>
        </p:spPr>
      </p:pic>
    </p:spTree>
    <p:extLst>
      <p:ext uri="{BB962C8B-B14F-4D97-AF65-F5344CB8AC3E}">
        <p14:creationId xmlns:p14="http://schemas.microsoft.com/office/powerpoint/2010/main" val="3111832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05FA97CD-E4D9-2D41-AB90-317126D58C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257" y="555172"/>
            <a:ext cx="7369629" cy="4913086"/>
          </a:xfrm>
          <a:prstGeom prst="rect">
            <a:avLst/>
          </a:prstGeom>
        </p:spPr>
      </p:pic>
      <p:sp>
        <p:nvSpPr>
          <p:cNvPr id="2" name="TextBox 1">
            <a:extLst>
              <a:ext uri="{FF2B5EF4-FFF2-40B4-BE49-F238E27FC236}">
                <a16:creationId xmlns:a16="http://schemas.microsoft.com/office/drawing/2014/main" id="{32F1ED62-88B9-3D49-92EB-4D3368B90961}"/>
              </a:ext>
            </a:extLst>
          </p:cNvPr>
          <p:cNvSpPr txBox="1"/>
          <p:nvPr/>
        </p:nvSpPr>
        <p:spPr>
          <a:xfrm>
            <a:off x="7822441" y="5718053"/>
            <a:ext cx="3727302" cy="584775"/>
          </a:xfrm>
          <a:prstGeom prst="rect">
            <a:avLst/>
          </a:prstGeom>
          <a:noFill/>
        </p:spPr>
        <p:txBody>
          <a:bodyPr wrap="none" rtlCol="0">
            <a:spAutoFit/>
          </a:bodyPr>
          <a:lstStyle/>
          <a:p>
            <a:r>
              <a:rPr lang="en-US" sz="3200" b="1" dirty="0"/>
              <a:t>Awards Presentation</a:t>
            </a:r>
          </a:p>
        </p:txBody>
      </p:sp>
      <p:pic>
        <p:nvPicPr>
          <p:cNvPr id="4" name="Picture 3" descr="Logo&#10;&#10;Description automatically generated">
            <a:extLst>
              <a:ext uri="{FF2B5EF4-FFF2-40B4-BE49-F238E27FC236}">
                <a16:creationId xmlns:a16="http://schemas.microsoft.com/office/drawing/2014/main" id="{0B5756A6-C4A3-A240-925D-B96284B704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257" y="5718052"/>
            <a:ext cx="1647728" cy="754417"/>
          </a:xfrm>
          <a:prstGeom prst="rect">
            <a:avLst/>
          </a:prstGeom>
        </p:spPr>
      </p:pic>
      <p:sp>
        <p:nvSpPr>
          <p:cNvPr id="3" name="TextBox 2">
            <a:extLst>
              <a:ext uri="{FF2B5EF4-FFF2-40B4-BE49-F238E27FC236}">
                <a16:creationId xmlns:a16="http://schemas.microsoft.com/office/drawing/2014/main" id="{FBEB0319-8FC3-2B45-98A1-214D4BA980C8}"/>
              </a:ext>
            </a:extLst>
          </p:cNvPr>
          <p:cNvSpPr txBox="1"/>
          <p:nvPr/>
        </p:nvSpPr>
        <p:spPr>
          <a:xfrm>
            <a:off x="8394392" y="555172"/>
            <a:ext cx="3327555" cy="1631216"/>
          </a:xfrm>
          <a:prstGeom prst="rect">
            <a:avLst/>
          </a:prstGeom>
          <a:noFill/>
        </p:spPr>
        <p:txBody>
          <a:bodyPr wrap="square" rtlCol="0">
            <a:spAutoFit/>
          </a:bodyPr>
          <a:lstStyle/>
          <a:p>
            <a:r>
              <a:rPr lang="en-US" sz="2000" dirty="0"/>
              <a:t>The Art &amp; Design Department</a:t>
            </a:r>
          </a:p>
          <a:p>
            <a:r>
              <a:rPr lang="en-US" sz="2000" dirty="0"/>
              <a:t>Congratulations to all of our artist participants.</a:t>
            </a:r>
          </a:p>
          <a:p>
            <a:endParaRPr lang="en-US" sz="2000" dirty="0"/>
          </a:p>
          <a:p>
            <a:r>
              <a:rPr lang="en-US" sz="2000" dirty="0"/>
              <a:t>Thank you for your time.</a:t>
            </a:r>
          </a:p>
        </p:txBody>
      </p:sp>
    </p:spTree>
    <p:extLst>
      <p:ext uri="{BB962C8B-B14F-4D97-AF65-F5344CB8AC3E}">
        <p14:creationId xmlns:p14="http://schemas.microsoft.com/office/powerpoint/2010/main" val="10152181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2493952" cy="584775"/>
          </a:xfrm>
          <a:prstGeom prst="rect">
            <a:avLst/>
          </a:prstGeom>
          <a:noFill/>
        </p:spPr>
        <p:txBody>
          <a:bodyPr wrap="none" rtlCol="0">
            <a:spAutoFit/>
          </a:bodyPr>
          <a:lstStyle/>
          <a:p>
            <a:r>
              <a:rPr lang="en-US" sz="3200" b="1" dirty="0"/>
              <a:t>Show Awards</a:t>
            </a:r>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9393084" cy="1200329"/>
          </a:xfrm>
          <a:prstGeom prst="rect">
            <a:avLst/>
          </a:prstGeom>
          <a:noFill/>
        </p:spPr>
        <p:txBody>
          <a:bodyPr wrap="none" rtlCol="0">
            <a:spAutoFit/>
          </a:bodyPr>
          <a:lstStyle/>
          <a:p>
            <a:r>
              <a:rPr lang="en-US" b="1" dirty="0">
                <a:highlight>
                  <a:srgbClr val="FFFF00"/>
                </a:highlight>
              </a:rPr>
              <a:t>Purchase Award</a:t>
            </a:r>
            <a:r>
              <a:rPr lang="en-US" dirty="0">
                <a:highlight>
                  <a:srgbClr val="FFFF00"/>
                </a:highlight>
              </a:rPr>
              <a:t>							Amount: $100</a:t>
            </a:r>
          </a:p>
          <a:p>
            <a:r>
              <a:rPr lang="en-US" dirty="0" err="1">
                <a:highlight>
                  <a:srgbClr val="FFFF00"/>
                </a:highlight>
              </a:rPr>
              <a:t>Kassiti</a:t>
            </a:r>
            <a:r>
              <a:rPr lang="en-US" dirty="0">
                <a:highlight>
                  <a:srgbClr val="FFFF00"/>
                </a:highlight>
              </a:rPr>
              <a:t> Fink</a:t>
            </a:r>
          </a:p>
          <a:p>
            <a:r>
              <a:rPr lang="en-US" dirty="0">
                <a:highlight>
                  <a:srgbClr val="FFFF00"/>
                </a:highlight>
              </a:rPr>
              <a:t>Title: </a:t>
            </a:r>
            <a:r>
              <a:rPr lang="en-US" i="1" dirty="0">
                <a:highlight>
                  <a:srgbClr val="FFFF00"/>
                </a:highlight>
              </a:rPr>
              <a:t>Colorful Me</a:t>
            </a:r>
            <a:r>
              <a:rPr lang="en-US" dirty="0">
                <a:highlight>
                  <a:srgbClr val="FFFF00"/>
                </a:highlight>
              </a:rPr>
              <a:t> (illustration)</a:t>
            </a:r>
          </a:p>
          <a:p>
            <a:r>
              <a:rPr lang="en-US" dirty="0">
                <a:highlight>
                  <a:srgbClr val="FFFF00"/>
                </a:highlight>
              </a:rPr>
              <a:t>Gift of: Corliss Chastain, Stephen W. </a:t>
            </a:r>
            <a:r>
              <a:rPr lang="en-US" dirty="0" err="1">
                <a:highlight>
                  <a:srgbClr val="FFFF00"/>
                </a:highlight>
              </a:rPr>
              <a:t>Pfingston</a:t>
            </a:r>
            <a:r>
              <a:rPr lang="en-US" dirty="0">
                <a:highlight>
                  <a:srgbClr val="FFFF00"/>
                </a:highlight>
              </a:rPr>
              <a:t> '75 &amp; Linda Westfall, Daniel J. &amp; Susan C. M'16 </a:t>
            </a:r>
            <a:r>
              <a:rPr lang="en-US" dirty="0" err="1">
                <a:highlight>
                  <a:srgbClr val="FFFF00"/>
                </a:highlight>
              </a:rPr>
              <a:t>Sauls</a:t>
            </a:r>
            <a:endParaRPr lang="en-US" dirty="0">
              <a:highlight>
                <a:srgbClr val="FFFF00"/>
              </a:highlight>
            </a:endParaRPr>
          </a:p>
        </p:txBody>
      </p:sp>
    </p:spTree>
    <p:extLst>
      <p:ext uri="{BB962C8B-B14F-4D97-AF65-F5344CB8AC3E}">
        <p14:creationId xmlns:p14="http://schemas.microsoft.com/office/powerpoint/2010/main" val="1686272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4915128" cy="1077218"/>
          </a:xfrm>
          <a:prstGeom prst="rect">
            <a:avLst/>
          </a:prstGeom>
          <a:noFill/>
        </p:spPr>
        <p:txBody>
          <a:bodyPr wrap="none" rtlCol="0">
            <a:spAutoFit/>
          </a:bodyPr>
          <a:lstStyle/>
          <a:p>
            <a:r>
              <a:rPr lang="en-US" sz="3200" b="1" dirty="0"/>
              <a:t>University Purchase Awards</a:t>
            </a:r>
          </a:p>
          <a:p>
            <a:endParaRPr lang="en-US" sz="3200" b="1" dirty="0"/>
          </a:p>
        </p:txBody>
      </p:sp>
      <p:pic>
        <p:nvPicPr>
          <p:cNvPr id="4" name="Picture 3" descr="Logo&#10;&#10;Description automatically generated">
            <a:extLst>
              <a:ext uri="{FF2B5EF4-FFF2-40B4-BE49-F238E27FC236}">
                <a16:creationId xmlns:a16="http://schemas.microsoft.com/office/drawing/2014/main" id="{03A0223D-4B49-264A-A1B5-841805FEE9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257" y="5718052"/>
            <a:ext cx="1647728" cy="754417"/>
          </a:xfrm>
          <a:prstGeom prst="rect">
            <a:avLst/>
          </a:prstGeom>
        </p:spPr>
      </p:pic>
    </p:spTree>
    <p:extLst>
      <p:ext uri="{BB962C8B-B14F-4D97-AF65-F5344CB8AC3E}">
        <p14:creationId xmlns:p14="http://schemas.microsoft.com/office/powerpoint/2010/main" val="2753286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4915128" cy="584775"/>
          </a:xfrm>
          <a:prstGeom prst="rect">
            <a:avLst/>
          </a:prstGeom>
          <a:noFill/>
        </p:spPr>
        <p:txBody>
          <a:bodyPr wrap="none" rtlCol="0">
            <a:spAutoFit/>
          </a:bodyPr>
          <a:lstStyle/>
          <a:p>
            <a:r>
              <a:rPr lang="en-US" sz="3200" b="1" dirty="0"/>
              <a:t>University Purchase Awards</a:t>
            </a:r>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9393084" cy="1200329"/>
          </a:xfrm>
          <a:prstGeom prst="rect">
            <a:avLst/>
          </a:prstGeom>
          <a:noFill/>
        </p:spPr>
        <p:txBody>
          <a:bodyPr wrap="none" rtlCol="0">
            <a:spAutoFit/>
          </a:bodyPr>
          <a:lstStyle/>
          <a:p>
            <a:r>
              <a:rPr lang="en-US" b="1" dirty="0"/>
              <a:t>Purchase Award</a:t>
            </a:r>
            <a:r>
              <a:rPr lang="en-US" dirty="0"/>
              <a:t>		Amount: $100</a:t>
            </a:r>
          </a:p>
          <a:p>
            <a:r>
              <a:rPr lang="en-US" dirty="0" err="1"/>
              <a:t>Kassiti</a:t>
            </a:r>
            <a:r>
              <a:rPr lang="en-US" dirty="0"/>
              <a:t> Fink</a:t>
            </a:r>
          </a:p>
          <a:p>
            <a:r>
              <a:rPr lang="en-US" dirty="0"/>
              <a:t>Title: </a:t>
            </a:r>
            <a:r>
              <a:rPr lang="en-US" i="1" dirty="0"/>
              <a:t>Colorful Me</a:t>
            </a:r>
            <a:r>
              <a:rPr lang="en-US" dirty="0"/>
              <a:t> (illustration)</a:t>
            </a:r>
          </a:p>
          <a:p>
            <a:r>
              <a:rPr lang="en-US" dirty="0"/>
              <a:t>Gift of: Corliss Chastain, Stephen W. </a:t>
            </a:r>
            <a:r>
              <a:rPr lang="en-US" dirty="0" err="1"/>
              <a:t>Pfingston</a:t>
            </a:r>
            <a:r>
              <a:rPr lang="en-US" dirty="0"/>
              <a:t> '75 &amp; Linda Westfall, Daniel J. &amp; Susan C. M'16 </a:t>
            </a:r>
            <a:r>
              <a:rPr lang="en-US" dirty="0" err="1"/>
              <a:t>Sauls</a:t>
            </a:r>
            <a:endParaRPr lang="en-US" dirty="0"/>
          </a:p>
        </p:txBody>
      </p:sp>
      <p:pic>
        <p:nvPicPr>
          <p:cNvPr id="7" name="Picture 6" descr="A picture containing vector graphics&#10;&#10;Description automatically generated">
            <a:extLst>
              <a:ext uri="{FF2B5EF4-FFF2-40B4-BE49-F238E27FC236}">
                <a16:creationId xmlns:a16="http://schemas.microsoft.com/office/drawing/2014/main" id="{87057F55-5602-AC4F-AC79-D9CD22BE58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65904" y="660250"/>
            <a:ext cx="3652681" cy="4726998"/>
          </a:xfrm>
          <a:prstGeom prst="rect">
            <a:avLst/>
          </a:prstGeom>
        </p:spPr>
      </p:pic>
    </p:spTree>
    <p:extLst>
      <p:ext uri="{BB962C8B-B14F-4D97-AF65-F5344CB8AC3E}">
        <p14:creationId xmlns:p14="http://schemas.microsoft.com/office/powerpoint/2010/main" val="2129576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4915128" cy="584775"/>
          </a:xfrm>
          <a:prstGeom prst="rect">
            <a:avLst/>
          </a:prstGeom>
          <a:noFill/>
        </p:spPr>
        <p:txBody>
          <a:bodyPr wrap="none" rtlCol="0">
            <a:spAutoFit/>
          </a:bodyPr>
          <a:lstStyle/>
          <a:p>
            <a:r>
              <a:rPr lang="en-US" sz="3200" b="1" dirty="0"/>
              <a:t>University Purchase Awards</a:t>
            </a:r>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5235729" cy="1200329"/>
          </a:xfrm>
          <a:prstGeom prst="rect">
            <a:avLst/>
          </a:prstGeom>
          <a:noFill/>
        </p:spPr>
        <p:txBody>
          <a:bodyPr wrap="none" rtlCol="0">
            <a:spAutoFit/>
          </a:bodyPr>
          <a:lstStyle/>
          <a:p>
            <a:r>
              <a:rPr lang="en-US" b="1" dirty="0"/>
              <a:t>Purchase Award		</a:t>
            </a:r>
            <a:r>
              <a:rPr lang="en-US" dirty="0"/>
              <a:t>Amount: $100</a:t>
            </a:r>
          </a:p>
          <a:p>
            <a:r>
              <a:rPr lang="en-US" dirty="0"/>
              <a:t>Emerald Greene</a:t>
            </a:r>
          </a:p>
          <a:p>
            <a:r>
              <a:rPr lang="en-US" dirty="0"/>
              <a:t>Title: </a:t>
            </a:r>
            <a:r>
              <a:rPr lang="en-US" i="1" dirty="0"/>
              <a:t>Adventure Awaits</a:t>
            </a:r>
            <a:r>
              <a:rPr lang="en-US" dirty="0"/>
              <a:t> (</a:t>
            </a:r>
            <a:r>
              <a:rPr lang="en-US" dirty="0" err="1"/>
              <a:t>screenprint</a:t>
            </a:r>
            <a:r>
              <a:rPr lang="en-US" dirty="0"/>
              <a:t> on paper)</a:t>
            </a:r>
          </a:p>
          <a:p>
            <a:r>
              <a:rPr lang="en-US" dirty="0"/>
              <a:t>Gift of: Gregory A. '78 &amp; Ann E. </a:t>
            </a:r>
            <a:r>
              <a:rPr lang="en-US" dirty="0" err="1"/>
              <a:t>Folz</a:t>
            </a:r>
            <a:r>
              <a:rPr lang="en-US" dirty="0"/>
              <a:t>, Elaine Thompson</a:t>
            </a:r>
          </a:p>
        </p:txBody>
      </p:sp>
      <p:pic>
        <p:nvPicPr>
          <p:cNvPr id="6" name="Picture 5" descr="A picture containing diagram&#10;&#10;Description automatically generated">
            <a:extLst>
              <a:ext uri="{FF2B5EF4-FFF2-40B4-BE49-F238E27FC236}">
                <a16:creationId xmlns:a16="http://schemas.microsoft.com/office/drawing/2014/main" id="{FB8D3A9B-3EEC-6C42-A142-580D6E4A9FA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18940" y="660250"/>
            <a:ext cx="4098015" cy="5611075"/>
          </a:xfrm>
          <a:prstGeom prst="rect">
            <a:avLst/>
          </a:prstGeom>
        </p:spPr>
      </p:pic>
    </p:spTree>
    <p:extLst>
      <p:ext uri="{BB962C8B-B14F-4D97-AF65-F5344CB8AC3E}">
        <p14:creationId xmlns:p14="http://schemas.microsoft.com/office/powerpoint/2010/main" val="2690659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4915128" cy="584775"/>
          </a:xfrm>
          <a:prstGeom prst="rect">
            <a:avLst/>
          </a:prstGeom>
          <a:noFill/>
        </p:spPr>
        <p:txBody>
          <a:bodyPr wrap="none" rtlCol="0">
            <a:spAutoFit/>
          </a:bodyPr>
          <a:lstStyle/>
          <a:p>
            <a:r>
              <a:rPr lang="en-US" sz="3200" b="1" dirty="0"/>
              <a:t>University Purchase Awards</a:t>
            </a:r>
          </a:p>
        </p:txBody>
      </p:sp>
      <p:sp>
        <p:nvSpPr>
          <p:cNvPr id="3" name="TextBox 2">
            <a:extLst>
              <a:ext uri="{FF2B5EF4-FFF2-40B4-BE49-F238E27FC236}">
                <a16:creationId xmlns:a16="http://schemas.microsoft.com/office/drawing/2014/main" id="{EACADE3D-5C68-FD4A-9226-9958A3FEA735}"/>
              </a:ext>
            </a:extLst>
          </p:cNvPr>
          <p:cNvSpPr txBox="1"/>
          <p:nvPr/>
        </p:nvSpPr>
        <p:spPr>
          <a:xfrm>
            <a:off x="664028" y="5051850"/>
            <a:ext cx="4295856" cy="1200329"/>
          </a:xfrm>
          <a:prstGeom prst="rect">
            <a:avLst/>
          </a:prstGeom>
          <a:noFill/>
        </p:spPr>
        <p:txBody>
          <a:bodyPr wrap="none" rtlCol="0">
            <a:spAutoFit/>
          </a:bodyPr>
          <a:lstStyle/>
          <a:p>
            <a:r>
              <a:rPr lang="en-US" b="1" dirty="0"/>
              <a:t>Purchase Award</a:t>
            </a:r>
            <a:r>
              <a:rPr lang="en-US" dirty="0"/>
              <a:t>		Amount: $300</a:t>
            </a:r>
          </a:p>
          <a:p>
            <a:r>
              <a:rPr lang="en-US" dirty="0"/>
              <a:t>Kiersten Slocum</a:t>
            </a:r>
          </a:p>
          <a:p>
            <a:r>
              <a:rPr lang="en-US" dirty="0"/>
              <a:t>Title: </a:t>
            </a:r>
            <a:r>
              <a:rPr lang="en-US" i="1" dirty="0"/>
              <a:t>Overwhelmed</a:t>
            </a:r>
            <a:r>
              <a:rPr lang="en-US" dirty="0"/>
              <a:t> (charcoal on paper)</a:t>
            </a:r>
          </a:p>
          <a:p>
            <a:r>
              <a:rPr lang="en-US" dirty="0"/>
              <a:t>Gift of: Gregory A. '78 &amp; Ann E. </a:t>
            </a:r>
            <a:r>
              <a:rPr lang="en-US" dirty="0" err="1"/>
              <a:t>Folz</a:t>
            </a:r>
            <a:endParaRPr lang="en-US" dirty="0"/>
          </a:p>
        </p:txBody>
      </p:sp>
      <p:pic>
        <p:nvPicPr>
          <p:cNvPr id="6" name="Picture 5" descr="A person holding a glass of water&#10;&#10;Description automatically generated with low confidence">
            <a:extLst>
              <a:ext uri="{FF2B5EF4-FFF2-40B4-BE49-F238E27FC236}">
                <a16:creationId xmlns:a16="http://schemas.microsoft.com/office/drawing/2014/main" id="{BA33EB3A-0766-D54B-9880-4F34E85BDD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75522" y="660240"/>
            <a:ext cx="4052450" cy="5611085"/>
          </a:xfrm>
          <a:prstGeom prst="rect">
            <a:avLst/>
          </a:prstGeom>
        </p:spPr>
      </p:pic>
    </p:spTree>
    <p:extLst>
      <p:ext uri="{BB962C8B-B14F-4D97-AF65-F5344CB8AC3E}">
        <p14:creationId xmlns:p14="http://schemas.microsoft.com/office/powerpoint/2010/main" val="574308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05E-CEEE-D44C-9015-5CBF27F897B2}"/>
              </a:ext>
            </a:extLst>
          </p:cNvPr>
          <p:cNvSpPr txBox="1"/>
          <p:nvPr/>
        </p:nvSpPr>
        <p:spPr>
          <a:xfrm>
            <a:off x="664028" y="662140"/>
            <a:ext cx="4506555" cy="1077218"/>
          </a:xfrm>
          <a:prstGeom prst="rect">
            <a:avLst/>
          </a:prstGeom>
          <a:noFill/>
        </p:spPr>
        <p:txBody>
          <a:bodyPr wrap="none" rtlCol="0">
            <a:spAutoFit/>
          </a:bodyPr>
          <a:lstStyle/>
          <a:p>
            <a:r>
              <a:rPr lang="en-US" sz="3200" b="1" dirty="0"/>
              <a:t>Art Club Member Awards</a:t>
            </a:r>
          </a:p>
          <a:p>
            <a:endParaRPr lang="en-US" sz="3200" b="1" dirty="0"/>
          </a:p>
        </p:txBody>
      </p:sp>
      <p:pic>
        <p:nvPicPr>
          <p:cNvPr id="4" name="Picture 3" descr="Logo&#10;&#10;Description automatically generated">
            <a:extLst>
              <a:ext uri="{FF2B5EF4-FFF2-40B4-BE49-F238E27FC236}">
                <a16:creationId xmlns:a16="http://schemas.microsoft.com/office/drawing/2014/main" id="{2D3EDB23-688B-1B4F-B4D3-C642AC4C92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257" y="5718052"/>
            <a:ext cx="1647728" cy="754417"/>
          </a:xfrm>
          <a:prstGeom prst="rect">
            <a:avLst/>
          </a:prstGeom>
        </p:spPr>
      </p:pic>
    </p:spTree>
    <p:extLst>
      <p:ext uri="{BB962C8B-B14F-4D97-AF65-F5344CB8AC3E}">
        <p14:creationId xmlns:p14="http://schemas.microsoft.com/office/powerpoint/2010/main" val="2556741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2523</TotalTime>
  <Words>1755</Words>
  <Application>Microsoft Macintosh PowerPoint</Application>
  <PresentationFormat>Widescreen</PresentationFormat>
  <Paragraphs>205</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Anderson, Brett R</dc:creator>
  <cp:lastModifiedBy>Anderson, Brett R</cp:lastModifiedBy>
  <cp:revision>92</cp:revision>
  <dcterms:created xsi:type="dcterms:W3CDTF">2021-04-13T02:25:30Z</dcterms:created>
  <dcterms:modified xsi:type="dcterms:W3CDTF">2021-04-16T18:09:27Z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932cc9-dea4-49e2-bfe2-7f42b17a9d2b_Enabled">
    <vt:lpwstr>true</vt:lpwstr>
  </property>
  <property fmtid="{D5CDD505-2E9C-101B-9397-08002B2CF9AE}" pid="3" name="MSIP_Label_93932cc9-dea4-49e2-bfe2-7f42b17a9d2b_SetDate">
    <vt:lpwstr>2021-04-13T02:25:31Z</vt:lpwstr>
  </property>
  <property fmtid="{D5CDD505-2E9C-101B-9397-08002B2CF9AE}" pid="4" name="MSIP_Label_93932cc9-dea4-49e2-bfe2-7f42b17a9d2b_Method">
    <vt:lpwstr>Standard</vt:lpwstr>
  </property>
  <property fmtid="{D5CDD505-2E9C-101B-9397-08002B2CF9AE}" pid="5" name="MSIP_Label_93932cc9-dea4-49e2-bfe2-7f42b17a9d2b_Name">
    <vt:lpwstr>USI Internal</vt:lpwstr>
  </property>
  <property fmtid="{D5CDD505-2E9C-101B-9397-08002B2CF9AE}" pid="6" name="MSIP_Label_93932cc9-dea4-49e2-bfe2-7f42b17a9d2b_SiteId">
    <vt:lpwstr>ae1d882c-786b-492c-9095-3d81d0a2f615</vt:lpwstr>
  </property>
  <property fmtid="{D5CDD505-2E9C-101B-9397-08002B2CF9AE}" pid="7" name="MSIP_Label_93932cc9-dea4-49e2-bfe2-7f42b17a9d2b_ActionId">
    <vt:lpwstr>b3d145de-e7a6-46f8-9090-22d51db75281</vt:lpwstr>
  </property>
  <property fmtid="{D5CDD505-2E9C-101B-9397-08002B2CF9AE}" pid="8" name="MSIP_Label_93932cc9-dea4-49e2-bfe2-7f42b17a9d2b_ContentBits">
    <vt:lpwstr>0</vt:lpwstr>
  </property>
</Properties>
</file>