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handoutMasterIdLst>
    <p:handoutMasterId r:id="rId19"/>
  </p:handoutMasterIdLst>
  <p:sldIdLst>
    <p:sldId id="282" r:id="rId5"/>
    <p:sldId id="261" r:id="rId6"/>
    <p:sldId id="272" r:id="rId7"/>
    <p:sldId id="276" r:id="rId8"/>
    <p:sldId id="278" r:id="rId9"/>
    <p:sldId id="273" r:id="rId10"/>
    <p:sldId id="274" r:id="rId11"/>
    <p:sldId id="275" r:id="rId12"/>
    <p:sldId id="257" r:id="rId13"/>
    <p:sldId id="262" r:id="rId14"/>
    <p:sldId id="258" r:id="rId15"/>
    <p:sldId id="263" r:id="rId16"/>
    <p:sldId id="271"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218" y="11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2A6FE38-0E30-41D9-8589-4FB858AF42AD}" type="datetimeFigureOut">
              <a:rPr lang="en-US" smtClean="0"/>
              <a:t>7/7/2020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B9BC64D-44F0-4C80-AB93-2BA8C0AEC6F5}" type="slidenum">
              <a:rPr lang="en-US" smtClean="0"/>
              <a:t>‹#›</a:t>
            </a:fld>
            <a:endParaRPr lang="en-US"/>
          </a:p>
        </p:txBody>
      </p:sp>
    </p:spTree>
    <p:extLst>
      <p:ext uri="{BB962C8B-B14F-4D97-AF65-F5344CB8AC3E}">
        <p14:creationId xmlns:p14="http://schemas.microsoft.com/office/powerpoint/2010/main" val="1859477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11C5F2-080B-469E-A654-74D753709E6E}" type="datetimeFigureOut">
              <a:rPr lang="en-US" smtClean="0"/>
              <a:t>7/7/2020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5EB4FF7-0992-437E-AA0B-B600265CAD38}" type="slidenum">
              <a:rPr lang="en-US" smtClean="0"/>
              <a:t>‹#›</a:t>
            </a:fld>
            <a:endParaRPr lang="en-US"/>
          </a:p>
        </p:txBody>
      </p:sp>
    </p:spTree>
    <p:extLst>
      <p:ext uri="{BB962C8B-B14F-4D97-AF65-F5344CB8AC3E}">
        <p14:creationId xmlns:p14="http://schemas.microsoft.com/office/powerpoint/2010/main" val="1589107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thinking about accessibility, try to think of universal design. Changes that we implement for students with disabilities help everyone. </a:t>
            </a:r>
          </a:p>
        </p:txBody>
      </p:sp>
      <p:sp>
        <p:nvSpPr>
          <p:cNvPr id="4" name="Slide Number Placeholder 3"/>
          <p:cNvSpPr>
            <a:spLocks noGrp="1"/>
          </p:cNvSpPr>
          <p:nvPr>
            <p:ph type="sldNum" sz="quarter" idx="5"/>
          </p:nvPr>
        </p:nvSpPr>
        <p:spPr/>
        <p:txBody>
          <a:bodyPr/>
          <a:lstStyle/>
          <a:p>
            <a:fld id="{55EB4FF7-0992-437E-AA0B-B600265CAD38}" type="slidenum">
              <a:rPr lang="en-US" smtClean="0"/>
              <a:t>1</a:t>
            </a:fld>
            <a:endParaRPr lang="en-US"/>
          </a:p>
        </p:txBody>
      </p:sp>
    </p:spTree>
    <p:extLst>
      <p:ext uri="{BB962C8B-B14F-4D97-AF65-F5344CB8AC3E}">
        <p14:creationId xmlns:p14="http://schemas.microsoft.com/office/powerpoint/2010/main" val="156397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more people with disabilities are pursuing post-secondary education. Technology is constantly changing/improving making this possible. When students with disabilities apply to any University, they do not disclose they have a disability. This happens after acceptance. There are some key things we can do to not only make our courses accessible to students with disabilities, but also more usable for students with various learning styles and preferences. </a:t>
            </a:r>
          </a:p>
        </p:txBody>
      </p:sp>
      <p:sp>
        <p:nvSpPr>
          <p:cNvPr id="4" name="Slide Number Placeholder 3"/>
          <p:cNvSpPr>
            <a:spLocks noGrp="1"/>
          </p:cNvSpPr>
          <p:nvPr>
            <p:ph type="sldNum" sz="quarter" idx="5"/>
          </p:nvPr>
        </p:nvSpPr>
        <p:spPr/>
        <p:txBody>
          <a:bodyPr/>
          <a:lstStyle/>
          <a:p>
            <a:fld id="{55EB4FF7-0992-437E-AA0B-B600265CAD38}" type="slidenum">
              <a:rPr lang="en-US" smtClean="0"/>
              <a:t>2</a:t>
            </a:fld>
            <a:endParaRPr lang="en-US"/>
          </a:p>
        </p:txBody>
      </p:sp>
    </p:spTree>
    <p:extLst>
      <p:ext uri="{BB962C8B-B14F-4D97-AF65-F5344CB8AC3E}">
        <p14:creationId xmlns:p14="http://schemas.microsoft.com/office/powerpoint/2010/main" val="12094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YouTube automatic captioning is wonderful, but not always accurate. Turn the volume off to find out if it’s accessible or not. There have been many lawsuits in recent years because of colleges not offering closed captioning for online video content. </a:t>
            </a:r>
          </a:p>
        </p:txBody>
      </p:sp>
      <p:sp>
        <p:nvSpPr>
          <p:cNvPr id="4" name="Slide Number Placeholder 3"/>
          <p:cNvSpPr>
            <a:spLocks noGrp="1"/>
          </p:cNvSpPr>
          <p:nvPr>
            <p:ph type="sldNum" sz="quarter" idx="5"/>
          </p:nvPr>
        </p:nvSpPr>
        <p:spPr/>
        <p:txBody>
          <a:bodyPr/>
          <a:lstStyle/>
          <a:p>
            <a:fld id="{55EB4FF7-0992-437E-AA0B-B600265CAD38}" type="slidenum">
              <a:rPr lang="en-US" smtClean="0"/>
              <a:t>3</a:t>
            </a:fld>
            <a:endParaRPr lang="en-US"/>
          </a:p>
        </p:txBody>
      </p:sp>
    </p:spTree>
    <p:extLst>
      <p:ext uri="{BB962C8B-B14F-4D97-AF65-F5344CB8AC3E}">
        <p14:creationId xmlns:p14="http://schemas.microsoft.com/office/powerpoint/2010/main" val="1166004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Fonts Choose a sans serif font such as Arial or Helvetica instead of Serif for your text. These fonts are easier to read for most people but especially for those with low vision.</a:t>
            </a:r>
          </a:p>
        </p:txBody>
      </p:sp>
      <p:sp>
        <p:nvSpPr>
          <p:cNvPr id="4" name="Slide Number Placeholder 3"/>
          <p:cNvSpPr>
            <a:spLocks noGrp="1"/>
          </p:cNvSpPr>
          <p:nvPr>
            <p:ph type="sldNum" sz="quarter" idx="5"/>
          </p:nvPr>
        </p:nvSpPr>
        <p:spPr/>
        <p:txBody>
          <a:bodyPr/>
          <a:lstStyle/>
          <a:p>
            <a:fld id="{55EB4FF7-0992-437E-AA0B-B600265CAD38}" type="slidenum">
              <a:rPr lang="en-US" smtClean="0"/>
              <a:t>6</a:t>
            </a:fld>
            <a:endParaRPr lang="en-US"/>
          </a:p>
        </p:txBody>
      </p:sp>
    </p:spTree>
    <p:extLst>
      <p:ext uri="{BB962C8B-B14F-4D97-AF65-F5344CB8AC3E}">
        <p14:creationId xmlns:p14="http://schemas.microsoft.com/office/powerpoint/2010/main" val="371762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assistive technology, mainly screen readers, commonly used by students at USI. </a:t>
            </a:r>
          </a:p>
        </p:txBody>
      </p:sp>
      <p:sp>
        <p:nvSpPr>
          <p:cNvPr id="4" name="Slide Number Placeholder 3"/>
          <p:cNvSpPr>
            <a:spLocks noGrp="1"/>
          </p:cNvSpPr>
          <p:nvPr>
            <p:ph type="sldNum" sz="quarter" idx="5"/>
          </p:nvPr>
        </p:nvSpPr>
        <p:spPr/>
        <p:txBody>
          <a:bodyPr/>
          <a:lstStyle/>
          <a:p>
            <a:fld id="{55EB4FF7-0992-437E-AA0B-B600265CAD38}" type="slidenum">
              <a:rPr lang="en-US" smtClean="0"/>
              <a:t>9</a:t>
            </a:fld>
            <a:endParaRPr lang="en-US"/>
          </a:p>
        </p:txBody>
      </p:sp>
    </p:spTree>
    <p:extLst>
      <p:ext uri="{BB962C8B-B14F-4D97-AF65-F5344CB8AC3E}">
        <p14:creationId xmlns:p14="http://schemas.microsoft.com/office/powerpoint/2010/main" val="4241386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students disclose a disability to DR, faculty are notified several weeks before the semester begins. DR staff is happy to help when you receive one of these emails and you would like some assistance with video captions, PowerPoint accessibility, </a:t>
            </a:r>
            <a:r>
              <a:rPr lang="en-US" dirty="0" err="1"/>
              <a:t>etc</a:t>
            </a:r>
            <a:r>
              <a:rPr lang="en-US" dirty="0"/>
              <a:t>… </a:t>
            </a:r>
          </a:p>
        </p:txBody>
      </p:sp>
      <p:sp>
        <p:nvSpPr>
          <p:cNvPr id="4" name="Slide Number Placeholder 3"/>
          <p:cNvSpPr>
            <a:spLocks noGrp="1"/>
          </p:cNvSpPr>
          <p:nvPr>
            <p:ph type="sldNum" sz="quarter" idx="10"/>
          </p:nvPr>
        </p:nvSpPr>
        <p:spPr/>
        <p:txBody>
          <a:bodyPr/>
          <a:lstStyle/>
          <a:p>
            <a:fld id="{55EB4FF7-0992-437E-AA0B-B600265CAD38}" type="slidenum">
              <a:rPr lang="en-US" smtClean="0"/>
              <a:t>10</a:t>
            </a:fld>
            <a:endParaRPr lang="en-US"/>
          </a:p>
        </p:txBody>
      </p:sp>
    </p:spTree>
    <p:extLst>
      <p:ext uri="{BB962C8B-B14F-4D97-AF65-F5344CB8AC3E}">
        <p14:creationId xmlns:p14="http://schemas.microsoft.com/office/powerpoint/2010/main" val="3532197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talk a whole lot about this. It’s good to mention and be aware of. </a:t>
            </a:r>
          </a:p>
        </p:txBody>
      </p:sp>
      <p:sp>
        <p:nvSpPr>
          <p:cNvPr id="4" name="Slide Number Placeholder 3"/>
          <p:cNvSpPr>
            <a:spLocks noGrp="1"/>
          </p:cNvSpPr>
          <p:nvPr>
            <p:ph type="sldNum" sz="quarter" idx="10"/>
          </p:nvPr>
        </p:nvSpPr>
        <p:spPr/>
        <p:txBody>
          <a:bodyPr/>
          <a:lstStyle/>
          <a:p>
            <a:fld id="{55EB4FF7-0992-437E-AA0B-B600265CAD38}" type="slidenum">
              <a:rPr lang="en-US" smtClean="0"/>
              <a:t>11</a:t>
            </a:fld>
            <a:endParaRPr lang="en-US"/>
          </a:p>
        </p:txBody>
      </p:sp>
    </p:spTree>
    <p:extLst>
      <p:ext uri="{BB962C8B-B14F-4D97-AF65-F5344CB8AC3E}">
        <p14:creationId xmlns:p14="http://schemas.microsoft.com/office/powerpoint/2010/main" val="2382866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EB4FF7-0992-437E-AA0B-B600265CAD38}" type="slidenum">
              <a:rPr lang="en-US" smtClean="0"/>
              <a:t>13</a:t>
            </a:fld>
            <a:endParaRPr lang="en-US"/>
          </a:p>
        </p:txBody>
      </p:sp>
    </p:spTree>
    <p:extLst>
      <p:ext uri="{BB962C8B-B14F-4D97-AF65-F5344CB8AC3E}">
        <p14:creationId xmlns:p14="http://schemas.microsoft.com/office/powerpoint/2010/main" val="254208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2975EDD-0776-4CC8-BDB6-277CB7F8A295}"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2271768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975EDD-0776-4CC8-BDB6-277CB7F8A295}"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11788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975EDD-0776-4CC8-BDB6-277CB7F8A295}"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190608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975EDD-0776-4CC8-BDB6-277CB7F8A295}"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404302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975EDD-0776-4CC8-BDB6-277CB7F8A295}"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281163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975EDD-0776-4CC8-BDB6-277CB7F8A295}"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330757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975EDD-0776-4CC8-BDB6-277CB7F8A295}" type="datetimeFigureOut">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213348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975EDD-0776-4CC8-BDB6-277CB7F8A295}" type="datetimeFigureOut">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356351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75EDD-0776-4CC8-BDB6-277CB7F8A295}" type="datetimeFigureOut">
              <a:rPr lang="en-US" smtClean="0"/>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769626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2975EDD-0776-4CC8-BDB6-277CB7F8A295}"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288128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2975EDD-0776-4CC8-BDB6-277CB7F8A295}"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2615091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2975EDD-0776-4CC8-BDB6-277CB7F8A295}" type="datetimeFigureOut">
              <a:rPr lang="en-US" smtClean="0"/>
              <a:t>7/7/2020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F09B89-2CA9-454D-9051-8652429F62F3}" type="slidenum">
              <a:rPr lang="en-US" smtClean="0"/>
              <a:t>‹#›</a:t>
            </a:fld>
            <a:endParaRPr lang="en-US"/>
          </a:p>
        </p:txBody>
      </p:sp>
    </p:spTree>
    <p:extLst>
      <p:ext uri="{BB962C8B-B14F-4D97-AF65-F5344CB8AC3E}">
        <p14:creationId xmlns:p14="http://schemas.microsoft.com/office/powerpoint/2010/main" val="14491580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hyperlink" Target="https://creeclaw.org/online-content-lawsuit-harvard-mi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usi.edu/disabilities"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Text%20for%20links%20are%20concise%20but%20descriptive"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youtube.com/user/uofsouthernindiana" TargetMode="External"/><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youtube.com/watch?v=IK97XMibEws" TargetMode="External"/><Relationship Id="rId5" Type="http://schemas.openxmlformats.org/officeDocument/2006/relationships/image" Target="../media/image14.jpeg"/><Relationship Id="rId10" Type="http://schemas.openxmlformats.org/officeDocument/2006/relationships/image" Target="../media/image18.png"/><Relationship Id="rId4" Type="http://schemas.openxmlformats.org/officeDocument/2006/relationships/hyperlink" Target="https://www.youtube.com/watch?v=htJ5jZnk6ZQ" TargetMode="Externa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3591213" y="182274"/>
            <a:ext cx="5648623" cy="1139216"/>
          </a:xfrm>
        </p:spPr>
        <p:txBody>
          <a:bodyPr>
            <a:normAutofit fontScale="90000"/>
          </a:bodyPr>
          <a:lstStyle/>
          <a:p>
            <a:br>
              <a:rPr lang="en-US" dirty="0"/>
            </a:br>
            <a:endParaRPr lang="en-US" dirty="0"/>
          </a:p>
        </p:txBody>
      </p:sp>
      <p:pic>
        <p:nvPicPr>
          <p:cNvPr id="1028" name="Picture 4" descr="Image result for universal design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328" y="1244968"/>
            <a:ext cx="5105400" cy="39730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0722" y="167750"/>
            <a:ext cx="6556613" cy="1077218"/>
          </a:xfrm>
          <a:prstGeom prst="rect">
            <a:avLst/>
          </a:prstGeom>
          <a:noFill/>
        </p:spPr>
        <p:txBody>
          <a:bodyPr wrap="square" rtlCol="0">
            <a:spAutoFit/>
          </a:bodyPr>
          <a:lstStyle/>
          <a:p>
            <a:pPr algn="ctr"/>
            <a:r>
              <a:rPr lang="en-US" sz="3200" b="1" dirty="0">
                <a:solidFill>
                  <a:schemeClr val="accent4"/>
                </a:solidFill>
              </a:rPr>
              <a:t>Accessibility and Usability</a:t>
            </a:r>
          </a:p>
          <a:p>
            <a:pPr algn="ctr"/>
            <a:r>
              <a:rPr lang="en-US" sz="3200" b="1" dirty="0">
                <a:solidFill>
                  <a:schemeClr val="accent4"/>
                </a:solidFill>
              </a:rPr>
              <a:t> Online Instruction</a:t>
            </a:r>
          </a:p>
        </p:txBody>
      </p:sp>
      <p:sp>
        <p:nvSpPr>
          <p:cNvPr id="6" name="TextBox 5"/>
          <p:cNvSpPr txBox="1"/>
          <p:nvPr/>
        </p:nvSpPr>
        <p:spPr>
          <a:xfrm>
            <a:off x="2677706" y="5336428"/>
            <a:ext cx="3737818" cy="523220"/>
          </a:xfrm>
          <a:prstGeom prst="rect">
            <a:avLst/>
          </a:prstGeom>
          <a:noFill/>
        </p:spPr>
        <p:txBody>
          <a:bodyPr wrap="none" rtlCol="0">
            <a:spAutoFit/>
          </a:bodyPr>
          <a:lstStyle/>
          <a:p>
            <a:r>
              <a:rPr lang="en-US" sz="2800" b="1" dirty="0">
                <a:solidFill>
                  <a:schemeClr val="accent4"/>
                </a:solidFill>
              </a:rPr>
              <a:t>USI Disability Resources</a:t>
            </a:r>
          </a:p>
        </p:txBody>
      </p:sp>
      <p:pic>
        <p:nvPicPr>
          <p:cNvPr id="3" name="Picture 2">
            <a:extLst>
              <a:ext uri="{FF2B5EF4-FFF2-40B4-BE49-F238E27FC236}">
                <a16:creationId xmlns:a16="http://schemas.microsoft.com/office/drawing/2014/main" id="{5F32E769-60D6-49FF-BDA9-659CAB9EC852}"/>
              </a:ext>
            </a:extLst>
          </p:cNvPr>
          <p:cNvPicPr>
            <a:picLocks noChangeAspect="1"/>
          </p:cNvPicPr>
          <p:nvPr/>
        </p:nvPicPr>
        <p:blipFill>
          <a:blip r:embed="rId4"/>
          <a:stretch>
            <a:fillRect/>
          </a:stretch>
        </p:blipFill>
        <p:spPr>
          <a:xfrm>
            <a:off x="0" y="5978060"/>
            <a:ext cx="9144000" cy="914576"/>
          </a:xfrm>
          <a:prstGeom prst="rect">
            <a:avLst/>
          </a:prstGeom>
        </p:spPr>
      </p:pic>
    </p:spTree>
    <p:extLst>
      <p:ext uri="{BB962C8B-B14F-4D97-AF65-F5344CB8AC3E}">
        <p14:creationId xmlns:p14="http://schemas.microsoft.com/office/powerpoint/2010/main" val="2083860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5388" y="66564"/>
            <a:ext cx="7345680" cy="797991"/>
          </a:xfrm>
        </p:spPr>
        <p:txBody>
          <a:bodyPr>
            <a:normAutofit fontScale="90000"/>
          </a:bodyPr>
          <a:lstStyle/>
          <a:p>
            <a:pPr algn="ctr"/>
            <a:r>
              <a:rPr lang="en-US" sz="3600" dirty="0">
                <a:solidFill>
                  <a:schemeClr val="accent4"/>
                </a:solidFill>
                <a:latin typeface="Calibri" panose="020F0502020204030204" pitchFamily="34" charset="0"/>
              </a:rPr>
              <a:t>Striving for proactivity versus reactivity </a:t>
            </a:r>
            <a:br>
              <a:rPr lang="en-US" sz="3600" dirty="0">
                <a:solidFill>
                  <a:schemeClr val="accent4"/>
                </a:solidFill>
                <a:latin typeface="Calibri" panose="020F0502020204030204" pitchFamily="34" charset="0"/>
              </a:rPr>
            </a:br>
            <a:endParaRPr lang="en-US" dirty="0">
              <a:solidFill>
                <a:schemeClr val="accent4"/>
              </a:solidFill>
            </a:endParaRPr>
          </a:p>
        </p:txBody>
      </p:sp>
      <p:sp>
        <p:nvSpPr>
          <p:cNvPr id="3" name="Content Placeholder 2"/>
          <p:cNvSpPr>
            <a:spLocks noGrp="1"/>
          </p:cNvSpPr>
          <p:nvPr>
            <p:ph idx="1"/>
          </p:nvPr>
        </p:nvSpPr>
        <p:spPr>
          <a:xfrm>
            <a:off x="313463" y="4722525"/>
            <a:ext cx="7940041" cy="2079102"/>
          </a:xfrm>
        </p:spPr>
        <p:txBody>
          <a:bodyPr>
            <a:normAutofit/>
          </a:bodyPr>
          <a:lstStyle/>
          <a:p>
            <a:pPr marL="0" indent="0">
              <a:buNone/>
            </a:pPr>
            <a:r>
              <a:rPr lang="en-US" sz="2400" dirty="0">
                <a:solidFill>
                  <a:schemeClr val="accent4"/>
                </a:solidFill>
                <a:latin typeface="Calibri" panose="020F0502020204030204" pitchFamily="34" charset="0"/>
              </a:rPr>
              <a:t>		</a:t>
            </a:r>
            <a:endParaRPr lang="en-US" sz="2400" b="0" dirty="0">
              <a:solidFill>
                <a:schemeClr val="accent4"/>
              </a:solidFill>
              <a:latin typeface="Calibri" panose="020F0502020204030204" pitchFamily="34" charset="0"/>
            </a:endParaRPr>
          </a:p>
          <a:p>
            <a:pPr>
              <a:buFont typeface="Arial" panose="020B0604020202020204" pitchFamily="34" charset="0"/>
              <a:buChar char="•"/>
            </a:pPr>
            <a:endParaRPr lang="en-US" sz="2400" b="0" dirty="0">
              <a:latin typeface="Calibri" panose="020F0502020204030204" pitchFamily="34" charset="0"/>
            </a:endParaRPr>
          </a:p>
          <a:p>
            <a:pPr>
              <a:buFont typeface="Arial" panose="020B0604020202020204" pitchFamily="34" charset="0"/>
              <a:buChar char="•"/>
            </a:pPr>
            <a:endParaRPr lang="en-US" sz="2400" b="0" dirty="0">
              <a:latin typeface="Calibri" panose="020F0502020204030204" pitchFamily="34" charset="0"/>
            </a:endParaRPr>
          </a:p>
          <a:p>
            <a:pPr>
              <a:buFont typeface="Arial" panose="020B0604020202020204" pitchFamily="34" charset="0"/>
              <a:buChar char="•"/>
            </a:pPr>
            <a:endParaRPr lang="en-US" sz="2400" b="0" dirty="0">
              <a:latin typeface="Calibri" panose="020F0502020204030204" pitchFamily="34" charset="0"/>
            </a:endParaRPr>
          </a:p>
          <a:p>
            <a:pPr>
              <a:buFont typeface="Arial" panose="020B0604020202020204" pitchFamily="34" charset="0"/>
              <a:buChar char="•"/>
            </a:pPr>
            <a:endParaRPr lang="en-US" sz="2400" b="0" dirty="0">
              <a:latin typeface="Calibri" panose="020F0502020204030204" pitchFamily="34" charset="0"/>
            </a:endParaRPr>
          </a:p>
          <a:p>
            <a:endParaRPr lang="en-US" dirty="0">
              <a:latin typeface="Calibri" panose="020F0502020204030204" pitchFamily="34" charset="0"/>
            </a:endParaRPr>
          </a:p>
        </p:txBody>
      </p:sp>
      <p:sp>
        <p:nvSpPr>
          <p:cNvPr id="4" name="Rectangle 3"/>
          <p:cNvSpPr/>
          <p:nvPr/>
        </p:nvSpPr>
        <p:spPr>
          <a:xfrm>
            <a:off x="6394704" y="4397898"/>
            <a:ext cx="1600200" cy="369332"/>
          </a:xfrm>
          <a:prstGeom prst="rect">
            <a:avLst/>
          </a:prstGeom>
        </p:spPr>
        <p:txBody>
          <a:bodyPr wrap="square">
            <a:spAutoFit/>
          </a:bodyPr>
          <a:lstStyle/>
          <a:p>
            <a:r>
              <a:rPr lang="en-US" dirty="0">
                <a:hlinkClick r:id="rId3"/>
              </a:rPr>
              <a:t>Law Suit Video </a:t>
            </a:r>
            <a:endParaRPr lang="en-US" dirty="0"/>
          </a:p>
        </p:txBody>
      </p:sp>
      <p:pic>
        <p:nvPicPr>
          <p:cNvPr id="8" name="Picture 7"/>
          <p:cNvPicPr>
            <a:picLocks noChangeAspect="1"/>
          </p:cNvPicPr>
          <p:nvPr/>
        </p:nvPicPr>
        <p:blipFill>
          <a:blip r:embed="rId4"/>
          <a:stretch>
            <a:fillRect/>
          </a:stretch>
        </p:blipFill>
        <p:spPr>
          <a:xfrm>
            <a:off x="114300" y="685800"/>
            <a:ext cx="8915400" cy="5867400"/>
          </a:xfrm>
          <a:prstGeom prst="rect">
            <a:avLst/>
          </a:prstGeom>
        </p:spPr>
      </p:pic>
      <p:sp>
        <p:nvSpPr>
          <p:cNvPr id="9" name="Rectangle 8"/>
          <p:cNvSpPr/>
          <p:nvPr/>
        </p:nvSpPr>
        <p:spPr>
          <a:xfrm>
            <a:off x="325008" y="1295400"/>
            <a:ext cx="914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625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2940" y="0"/>
            <a:ext cx="7886700" cy="928689"/>
          </a:xfrm>
        </p:spPr>
        <p:txBody>
          <a:bodyPr>
            <a:normAutofit/>
          </a:bodyPr>
          <a:lstStyle/>
          <a:p>
            <a:pPr algn="ctr"/>
            <a:r>
              <a:rPr lang="en-US" sz="3600" b="1" dirty="0">
                <a:solidFill>
                  <a:schemeClr val="accent4"/>
                </a:solidFill>
              </a:rPr>
              <a:t>Legal Obligations</a:t>
            </a:r>
          </a:p>
        </p:txBody>
      </p:sp>
      <p:sp>
        <p:nvSpPr>
          <p:cNvPr id="3" name="Content Placeholder 2"/>
          <p:cNvSpPr>
            <a:spLocks noGrp="1"/>
          </p:cNvSpPr>
          <p:nvPr>
            <p:ph idx="1"/>
          </p:nvPr>
        </p:nvSpPr>
        <p:spPr>
          <a:xfrm>
            <a:off x="91440" y="762000"/>
            <a:ext cx="8458200" cy="3505200"/>
          </a:xfrm>
          <a:solidFill>
            <a:srgbClr val="003366"/>
          </a:solidFill>
        </p:spPr>
        <p:txBody>
          <a:bodyPr>
            <a:noAutofit/>
          </a:bodyPr>
          <a:lstStyle/>
          <a:p>
            <a:pPr marL="457200" indent="-457200">
              <a:buFont typeface="Arial" panose="020B0604020202020204" pitchFamily="34" charset="0"/>
              <a:buChar char="•"/>
            </a:pPr>
            <a:r>
              <a:rPr lang="en-US" sz="2800" b="0" dirty="0">
                <a:solidFill>
                  <a:schemeClr val="accent4"/>
                </a:solidFill>
                <a:latin typeface="Calibri" panose="020F0502020204030204" pitchFamily="34" charset="0"/>
              </a:rPr>
              <a:t>ADAAA  </a:t>
            </a:r>
            <a:r>
              <a:rPr lang="en-US" sz="2000" b="0" i="1" dirty="0">
                <a:solidFill>
                  <a:schemeClr val="accent4"/>
                </a:solidFill>
                <a:latin typeface="Calibri" panose="020F0502020204030204" pitchFamily="34" charset="0"/>
              </a:rPr>
              <a:t>Amended 2008</a:t>
            </a:r>
          </a:p>
          <a:p>
            <a:pPr marL="0" indent="0">
              <a:buNone/>
            </a:pPr>
            <a:r>
              <a:rPr lang="en-US" b="0" i="1" dirty="0">
                <a:solidFill>
                  <a:schemeClr val="accent4"/>
                </a:solidFill>
                <a:latin typeface="Calibri" panose="020F0502020204030204" pitchFamily="34" charset="0"/>
              </a:rPr>
              <a:t>       </a:t>
            </a:r>
            <a:r>
              <a:rPr lang="en-US" sz="1200" b="0" i="1" dirty="0">
                <a:solidFill>
                  <a:schemeClr val="accent4"/>
                </a:solidFill>
                <a:latin typeface="Calibri" panose="020F0502020204030204" pitchFamily="34" charset="0"/>
              </a:rPr>
              <a:t>Disability: Physical or mental impairment that substantially limits one or       </a:t>
            </a:r>
          </a:p>
          <a:p>
            <a:pPr marL="0" indent="0">
              <a:buNone/>
            </a:pPr>
            <a:r>
              <a:rPr lang="en-US" sz="1200" i="1" dirty="0">
                <a:solidFill>
                  <a:schemeClr val="accent4"/>
                </a:solidFill>
                <a:latin typeface="Calibri" panose="020F0502020204030204" pitchFamily="34" charset="0"/>
              </a:rPr>
              <a:t>            </a:t>
            </a:r>
            <a:r>
              <a:rPr lang="en-US" sz="1200" b="0" i="1" dirty="0">
                <a:solidFill>
                  <a:schemeClr val="accent4"/>
                </a:solidFill>
                <a:latin typeface="Calibri" panose="020F0502020204030204" pitchFamily="34" charset="0"/>
              </a:rPr>
              <a:t>more major life activity</a:t>
            </a:r>
          </a:p>
          <a:p>
            <a:pPr marL="457200" indent="-457200">
              <a:buFont typeface="Arial" panose="020B0604020202020204" pitchFamily="34" charset="0"/>
              <a:buChar char="•"/>
            </a:pPr>
            <a:r>
              <a:rPr lang="en-US" sz="2800" b="0" dirty="0">
                <a:solidFill>
                  <a:schemeClr val="accent4"/>
                </a:solidFill>
                <a:latin typeface="Calibri" panose="020F0502020204030204" pitchFamily="34" charset="0"/>
              </a:rPr>
              <a:t>Section 504 of the Rehabilitation Act  </a:t>
            </a:r>
            <a:r>
              <a:rPr lang="en-US" sz="2000" b="0" i="1" dirty="0">
                <a:solidFill>
                  <a:schemeClr val="accent4"/>
                </a:solidFill>
                <a:latin typeface="Calibri" panose="020F0502020204030204" pitchFamily="34" charset="0"/>
              </a:rPr>
              <a:t>1973</a:t>
            </a:r>
          </a:p>
          <a:p>
            <a:pPr marL="0" indent="0">
              <a:buNone/>
            </a:pPr>
            <a:r>
              <a:rPr lang="en-US" b="0" i="1" dirty="0">
                <a:solidFill>
                  <a:schemeClr val="accent4"/>
                </a:solidFill>
                <a:latin typeface="Calibri" panose="020F0502020204030204" pitchFamily="34" charset="0"/>
              </a:rPr>
              <a:t>       </a:t>
            </a:r>
            <a:r>
              <a:rPr lang="en-US" sz="1200" b="0" i="1" dirty="0">
                <a:solidFill>
                  <a:schemeClr val="accent4"/>
                </a:solidFill>
                <a:latin typeface="Calibri" panose="020F0502020204030204" pitchFamily="34" charset="0"/>
              </a:rPr>
              <a:t>No otherwise qualified handicapped individual in the United States shall,             </a:t>
            </a:r>
          </a:p>
          <a:p>
            <a:pPr marL="0" indent="0">
              <a:buNone/>
            </a:pPr>
            <a:r>
              <a:rPr lang="en-US" sz="1200" i="1" dirty="0">
                <a:solidFill>
                  <a:schemeClr val="accent4"/>
                </a:solidFill>
                <a:latin typeface="Calibri" panose="020F0502020204030204" pitchFamily="34" charset="0"/>
              </a:rPr>
              <a:t>           </a:t>
            </a:r>
            <a:r>
              <a:rPr lang="en-US" sz="1200" b="0" i="1" dirty="0">
                <a:solidFill>
                  <a:schemeClr val="accent4"/>
                </a:solidFill>
                <a:latin typeface="Calibri" panose="020F0502020204030204" pitchFamily="34" charset="0"/>
              </a:rPr>
              <a:t>solely by reason of his handicap, be excluded from the participation in, be denied the </a:t>
            </a:r>
          </a:p>
          <a:p>
            <a:pPr marL="0" indent="0">
              <a:buNone/>
            </a:pPr>
            <a:r>
              <a:rPr lang="en-US" sz="1200" i="1" dirty="0">
                <a:solidFill>
                  <a:schemeClr val="accent4"/>
                </a:solidFill>
                <a:latin typeface="Calibri" panose="020F0502020204030204" pitchFamily="34" charset="0"/>
              </a:rPr>
              <a:t>           </a:t>
            </a:r>
            <a:r>
              <a:rPr lang="en-US" sz="1200" b="0" i="1" dirty="0">
                <a:solidFill>
                  <a:schemeClr val="accent4"/>
                </a:solidFill>
                <a:latin typeface="Calibri" panose="020F0502020204030204" pitchFamily="34" charset="0"/>
              </a:rPr>
              <a:t>benefits of, or be subjected to discrimination under any program or activity receiving </a:t>
            </a:r>
          </a:p>
          <a:p>
            <a:pPr marL="0" indent="0">
              <a:buNone/>
            </a:pPr>
            <a:r>
              <a:rPr lang="en-US" sz="1200" i="1" dirty="0">
                <a:solidFill>
                  <a:schemeClr val="accent4"/>
                </a:solidFill>
                <a:latin typeface="Calibri" panose="020F0502020204030204" pitchFamily="34" charset="0"/>
              </a:rPr>
              <a:t>           </a:t>
            </a:r>
            <a:r>
              <a:rPr lang="en-US" sz="1200" b="0" i="1" dirty="0">
                <a:solidFill>
                  <a:schemeClr val="accent4"/>
                </a:solidFill>
                <a:latin typeface="Calibri" panose="020F0502020204030204" pitchFamily="34" charset="0"/>
              </a:rPr>
              <a:t>Federal financial assistance.</a:t>
            </a:r>
          </a:p>
          <a:p>
            <a:pPr marL="457200" indent="-457200">
              <a:buFont typeface="Arial" panose="020B0604020202020204" pitchFamily="34" charset="0"/>
              <a:buChar char="•"/>
            </a:pPr>
            <a:r>
              <a:rPr lang="en-US" sz="2800" b="0" dirty="0">
                <a:solidFill>
                  <a:schemeClr val="accent4"/>
                </a:solidFill>
                <a:latin typeface="Calibri" panose="020F0502020204030204" pitchFamily="34" charset="0"/>
              </a:rPr>
              <a:t>Section 508 of the Rehabilitation Act </a:t>
            </a:r>
          </a:p>
          <a:p>
            <a:pPr marL="0" indent="0">
              <a:buNone/>
            </a:pPr>
            <a:r>
              <a:rPr lang="en-US" sz="2000" b="0" i="1" dirty="0">
                <a:solidFill>
                  <a:schemeClr val="accent4"/>
                </a:solidFill>
                <a:latin typeface="Calibri" panose="020F0502020204030204" pitchFamily="34" charset="0"/>
              </a:rPr>
              <a:t>       Amended 1998 </a:t>
            </a:r>
          </a:p>
          <a:p>
            <a:pPr marL="0" indent="0">
              <a:buNone/>
            </a:pPr>
            <a:r>
              <a:rPr lang="en-US" sz="1800" b="0" i="1" dirty="0">
                <a:solidFill>
                  <a:schemeClr val="accent4"/>
                </a:solidFill>
                <a:latin typeface="Calibri" panose="020F0502020204030204" pitchFamily="34" charset="0"/>
              </a:rPr>
              <a:t>       </a:t>
            </a:r>
            <a:r>
              <a:rPr lang="en-US" sz="1200" b="0" i="1" dirty="0">
                <a:solidFill>
                  <a:schemeClr val="accent4"/>
                </a:solidFill>
                <a:latin typeface="Calibri" panose="020F0502020204030204" pitchFamily="34" charset="0"/>
              </a:rPr>
              <a:t>Federal Agencies with online web content must eliminate barriers in information </a:t>
            </a:r>
          </a:p>
          <a:p>
            <a:pPr marL="0" indent="0">
              <a:buNone/>
            </a:pPr>
            <a:r>
              <a:rPr lang="en-US" sz="1200" i="1" dirty="0">
                <a:solidFill>
                  <a:schemeClr val="accent4"/>
                </a:solidFill>
                <a:latin typeface="Calibri" panose="020F0502020204030204" pitchFamily="34" charset="0"/>
              </a:rPr>
              <a:t>          </a:t>
            </a:r>
            <a:r>
              <a:rPr lang="en-US" sz="1200" b="0" i="1" dirty="0">
                <a:solidFill>
                  <a:schemeClr val="accent4"/>
                </a:solidFill>
                <a:latin typeface="Calibri" panose="020F0502020204030204" pitchFamily="34" charset="0"/>
              </a:rPr>
              <a:t>technology. Individuals with disabilities must be guaranteed comparable access to </a:t>
            </a:r>
          </a:p>
          <a:p>
            <a:pPr marL="0" indent="0">
              <a:buNone/>
            </a:pPr>
            <a:r>
              <a:rPr lang="en-US" sz="1200" i="1" dirty="0">
                <a:solidFill>
                  <a:schemeClr val="accent4"/>
                </a:solidFill>
                <a:latin typeface="Calibri" panose="020F0502020204030204" pitchFamily="34" charset="0"/>
              </a:rPr>
              <a:t>          </a:t>
            </a:r>
            <a:r>
              <a:rPr lang="en-US" sz="1200" b="0" i="1" dirty="0">
                <a:solidFill>
                  <a:schemeClr val="accent4"/>
                </a:solidFill>
                <a:latin typeface="Calibri" panose="020F0502020204030204" pitchFamily="34" charset="0"/>
              </a:rPr>
              <a:t>information others have.</a:t>
            </a:r>
          </a:p>
          <a:p>
            <a:pPr marL="457200" indent="-457200">
              <a:buFont typeface="Arial" panose="020B0604020202020204" pitchFamily="34" charset="0"/>
              <a:buChar char="•"/>
            </a:pPr>
            <a:r>
              <a:rPr lang="en-US" sz="2800" b="0" dirty="0">
                <a:solidFill>
                  <a:schemeClr val="accent4"/>
                </a:solidFill>
                <a:latin typeface="Calibri" panose="020F0502020204030204" pitchFamily="34" charset="0"/>
              </a:rPr>
              <a:t>WCAG 2.0 </a:t>
            </a:r>
          </a:p>
          <a:p>
            <a:pPr marL="0" indent="0">
              <a:buNone/>
            </a:pPr>
            <a:r>
              <a:rPr lang="en-US" b="0" i="1" dirty="0">
                <a:solidFill>
                  <a:schemeClr val="accent4"/>
                </a:solidFill>
                <a:latin typeface="Calibri" panose="020F0502020204030204" pitchFamily="34" charset="0"/>
              </a:rPr>
              <a:t>        </a:t>
            </a:r>
            <a:r>
              <a:rPr lang="en-US" sz="1200" b="0" i="1" dirty="0">
                <a:solidFill>
                  <a:schemeClr val="accent4"/>
                </a:solidFill>
                <a:latin typeface="Calibri" panose="020F0502020204030204" pitchFamily="34" charset="0"/>
              </a:rPr>
              <a:t>Web Content Accessibility Guide</a:t>
            </a:r>
          </a:p>
          <a:p>
            <a:pPr marL="457200" indent="-457200">
              <a:buFont typeface="Arial" panose="020B0604020202020204" pitchFamily="34" charset="0"/>
              <a:buChar char="•"/>
            </a:pPr>
            <a:endParaRPr lang="en-US" b="0" i="1" dirty="0">
              <a:latin typeface="Calibri" panose="020F0502020204030204" pitchFamily="34" charset="0"/>
            </a:endParaRPr>
          </a:p>
          <a:p>
            <a:pPr marL="0" indent="0">
              <a:buNone/>
            </a:pPr>
            <a:endParaRPr lang="en-US" b="0" dirty="0">
              <a:latin typeface="Calibri" panose="020F0502020204030204" pitchFamily="34" charset="0"/>
            </a:endParaRPr>
          </a:p>
          <a:p>
            <a:pPr marL="0" indent="0">
              <a:buNone/>
            </a:pPr>
            <a:endParaRPr lang="en-US" b="0" i="1" dirty="0">
              <a:latin typeface="Calibri" panose="020F0502020204030204" pitchFamily="34" charset="0"/>
            </a:endParaRPr>
          </a:p>
          <a:p>
            <a:pPr marL="0" indent="0"/>
            <a:endParaRPr lang="en-US" sz="2800" b="0" dirty="0">
              <a:latin typeface="Calibri" panose="020F0502020204030204" pitchFamily="34" charset="0"/>
            </a:endParaRPr>
          </a:p>
          <a:p>
            <a:pPr marL="0" indent="0"/>
            <a:endParaRPr lang="en-US" sz="2800" dirty="0">
              <a:latin typeface="Calibri" panose="020F0502020204030204" pitchFamily="34" charset="0"/>
            </a:endParaRPr>
          </a:p>
          <a:p>
            <a:endParaRPr lang="en-US" sz="2800" dirty="0">
              <a:latin typeface="Calibri" panose="020F0502020204030204" pitchFamily="34" charset="0"/>
            </a:endParaRPr>
          </a:p>
        </p:txBody>
      </p:sp>
      <p:sp>
        <p:nvSpPr>
          <p:cNvPr id="4" name="TextBox 3"/>
          <p:cNvSpPr txBox="1"/>
          <p:nvPr/>
        </p:nvSpPr>
        <p:spPr>
          <a:xfrm>
            <a:off x="5867400" y="-228600"/>
            <a:ext cx="1104900" cy="6247864"/>
          </a:xfrm>
          <a:prstGeom prst="rect">
            <a:avLst/>
          </a:prstGeom>
          <a:noFill/>
        </p:spPr>
        <p:txBody>
          <a:bodyPr wrap="square" rtlCol="0">
            <a:spAutoFit/>
          </a:bodyPr>
          <a:lstStyle/>
          <a:p>
            <a:r>
              <a:rPr lang="en-US" sz="40000" dirty="0">
                <a:solidFill>
                  <a:schemeClr val="accent6">
                    <a:lumMod val="75000"/>
                  </a:schemeClr>
                </a:solidFill>
              </a:rPr>
              <a:t>}</a:t>
            </a:r>
          </a:p>
        </p:txBody>
      </p:sp>
      <p:sp>
        <p:nvSpPr>
          <p:cNvPr id="5" name="TextBox 4"/>
          <p:cNvSpPr txBox="1"/>
          <p:nvPr/>
        </p:nvSpPr>
        <p:spPr>
          <a:xfrm>
            <a:off x="7467600" y="2743200"/>
            <a:ext cx="1435008" cy="646331"/>
          </a:xfrm>
          <a:prstGeom prst="rect">
            <a:avLst/>
          </a:prstGeom>
          <a:noFill/>
        </p:spPr>
        <p:txBody>
          <a:bodyPr wrap="none" rtlCol="0">
            <a:spAutoFit/>
          </a:bodyPr>
          <a:lstStyle/>
          <a:p>
            <a:r>
              <a:rPr lang="en-US" sz="3600" dirty="0">
                <a:solidFill>
                  <a:srgbClr val="FF0000"/>
                </a:solidFill>
              </a:rPr>
              <a:t>Access</a:t>
            </a:r>
          </a:p>
        </p:txBody>
      </p:sp>
    </p:spTree>
    <p:extLst>
      <p:ext uri="{BB962C8B-B14F-4D97-AF65-F5344CB8AC3E}">
        <p14:creationId xmlns:p14="http://schemas.microsoft.com/office/powerpoint/2010/main" val="658077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545"/>
            <a:ext cx="7886700" cy="498332"/>
          </a:xfrm>
        </p:spPr>
        <p:txBody>
          <a:bodyPr>
            <a:normAutofit/>
          </a:bodyPr>
          <a:lstStyle/>
          <a:p>
            <a:pPr algn="ctr"/>
            <a:r>
              <a:rPr lang="en-US" sz="2800" dirty="0">
                <a:solidFill>
                  <a:schemeClr val="accent4"/>
                </a:solidFill>
              </a:rPr>
              <a:t>General Housekeeping</a:t>
            </a:r>
          </a:p>
        </p:txBody>
      </p:sp>
      <p:sp>
        <p:nvSpPr>
          <p:cNvPr id="3" name="Content Placeholder 2"/>
          <p:cNvSpPr>
            <a:spLocks noGrp="1"/>
          </p:cNvSpPr>
          <p:nvPr>
            <p:ph idx="1"/>
          </p:nvPr>
        </p:nvSpPr>
        <p:spPr>
          <a:xfrm>
            <a:off x="13855" y="381000"/>
            <a:ext cx="3505200" cy="2514600"/>
          </a:xfrm>
        </p:spPr>
        <p:txBody>
          <a:bodyPr>
            <a:normAutofit/>
          </a:bodyPr>
          <a:lstStyle/>
          <a:p>
            <a:pPr marL="0" indent="0" algn="ctr">
              <a:buNone/>
            </a:pPr>
            <a:r>
              <a:rPr lang="en-US" sz="2400" dirty="0">
                <a:solidFill>
                  <a:schemeClr val="accent4"/>
                </a:solidFill>
                <a:latin typeface="Calibri" panose="020F0502020204030204" pitchFamily="34" charset="0"/>
              </a:rPr>
              <a:t>There are 2 syllabus statements:</a:t>
            </a:r>
          </a:p>
          <a:p>
            <a:pPr marL="0" indent="0" algn="ctr">
              <a:buNone/>
            </a:pPr>
            <a:r>
              <a:rPr lang="en-US" sz="2400" dirty="0">
                <a:solidFill>
                  <a:schemeClr val="accent4"/>
                </a:solidFill>
                <a:latin typeface="Calibri" panose="020F0502020204030204" pitchFamily="34" charset="0"/>
              </a:rPr>
              <a:t>	</a:t>
            </a:r>
            <a:r>
              <a:rPr lang="en-US" sz="1600" dirty="0">
                <a:solidFill>
                  <a:schemeClr val="accent4"/>
                </a:solidFill>
                <a:latin typeface="Calibri" panose="020F0502020204030204" pitchFamily="34" charset="0"/>
              </a:rPr>
              <a:t>Traditional courses</a:t>
            </a:r>
          </a:p>
          <a:p>
            <a:pPr marL="0" indent="0" algn="ctr">
              <a:buNone/>
            </a:pPr>
            <a:r>
              <a:rPr lang="en-US" sz="1600" dirty="0">
                <a:solidFill>
                  <a:schemeClr val="accent4"/>
                </a:solidFill>
                <a:latin typeface="Calibri" panose="020F0502020204030204" pitchFamily="34" charset="0"/>
              </a:rPr>
              <a:t>	Online Learning courses</a:t>
            </a:r>
          </a:p>
          <a:p>
            <a:pPr marL="0" indent="0" algn="ctr">
              <a:buNone/>
            </a:pPr>
            <a:r>
              <a:rPr lang="en-US" sz="1800" dirty="0">
                <a:solidFill>
                  <a:srgbClr val="FFC000"/>
                </a:solidFill>
                <a:latin typeface="Calibri" panose="020F0502020204030204" pitchFamily="34" charset="0"/>
              </a:rPr>
              <a:t>The syllabus statements are in the faculty information section of the </a:t>
            </a:r>
            <a:r>
              <a:rPr lang="en-US" sz="1800" dirty="0">
                <a:solidFill>
                  <a:srgbClr val="FFC000"/>
                </a:solidFill>
                <a:latin typeface="Calibri" panose="020F0502020204030204" pitchFamily="34" charset="0"/>
                <a:hlinkClick r:id="rId2">
                  <a:extLst>
                    <a:ext uri="{A12FA001-AC4F-418D-AE19-62706E023703}">
                      <ahyp:hlinkClr xmlns:ahyp="http://schemas.microsoft.com/office/drawing/2018/hyperlinkcolor" val="tx"/>
                    </a:ext>
                  </a:extLst>
                </a:hlinkClick>
              </a:rPr>
              <a:t>Disability Resources </a:t>
            </a:r>
            <a:r>
              <a:rPr lang="en-US" sz="1800" dirty="0">
                <a:solidFill>
                  <a:srgbClr val="FFC000"/>
                </a:solidFill>
                <a:latin typeface="Calibri" panose="020F0502020204030204" pitchFamily="34" charset="0"/>
              </a:rPr>
              <a:t>webpage.</a:t>
            </a:r>
          </a:p>
        </p:txBody>
      </p:sp>
      <p:sp>
        <p:nvSpPr>
          <p:cNvPr id="4" name="TextBox 3">
            <a:extLst>
              <a:ext uri="{FF2B5EF4-FFF2-40B4-BE49-F238E27FC236}">
                <a16:creationId xmlns:a16="http://schemas.microsoft.com/office/drawing/2014/main" id="{97749F8E-9E1D-4B2E-AADE-5B377EEE05B2}"/>
              </a:ext>
            </a:extLst>
          </p:cNvPr>
          <p:cNvSpPr txBox="1"/>
          <p:nvPr/>
        </p:nvSpPr>
        <p:spPr>
          <a:xfrm>
            <a:off x="5620327" y="260711"/>
            <a:ext cx="3505200" cy="2308324"/>
          </a:xfrm>
          <a:prstGeom prst="rect">
            <a:avLst/>
          </a:prstGeom>
          <a:noFill/>
        </p:spPr>
        <p:txBody>
          <a:bodyPr wrap="square" rtlCol="0">
            <a:spAutoFit/>
          </a:bodyPr>
          <a:lstStyle/>
          <a:p>
            <a:pPr algn="ctr"/>
            <a:r>
              <a:rPr lang="en-US" sz="2400" dirty="0">
                <a:solidFill>
                  <a:srgbClr val="FFC000"/>
                </a:solidFill>
              </a:rPr>
              <a:t>Extra Time Accommodations: </a:t>
            </a:r>
          </a:p>
          <a:p>
            <a:pPr algn="ctr"/>
            <a:endParaRPr lang="en-US" sz="2400" dirty="0">
              <a:solidFill>
                <a:srgbClr val="FFC000"/>
              </a:solidFill>
            </a:endParaRPr>
          </a:p>
          <a:p>
            <a:pPr algn="ctr"/>
            <a:r>
              <a:rPr lang="en-US" dirty="0">
                <a:solidFill>
                  <a:srgbClr val="FFC000"/>
                </a:solidFill>
              </a:rPr>
              <a:t>Look for video in email sent with student’s professor letter or in the faculty information section of the DR webpage.</a:t>
            </a:r>
          </a:p>
        </p:txBody>
      </p:sp>
      <p:pic>
        <p:nvPicPr>
          <p:cNvPr id="7" name="Picture 6">
            <a:extLst>
              <a:ext uri="{FF2B5EF4-FFF2-40B4-BE49-F238E27FC236}">
                <a16:creationId xmlns:a16="http://schemas.microsoft.com/office/drawing/2014/main" id="{FA7C7C54-8C37-4DEC-A96F-944767A31E63}"/>
              </a:ext>
            </a:extLst>
          </p:cNvPr>
          <p:cNvPicPr>
            <a:picLocks noChangeAspect="1"/>
          </p:cNvPicPr>
          <p:nvPr/>
        </p:nvPicPr>
        <p:blipFill>
          <a:blip r:embed="rId3"/>
          <a:stretch>
            <a:fillRect/>
          </a:stretch>
        </p:blipFill>
        <p:spPr>
          <a:xfrm>
            <a:off x="48491" y="2743201"/>
            <a:ext cx="4371109" cy="3966706"/>
          </a:xfrm>
          <a:prstGeom prst="rect">
            <a:avLst/>
          </a:prstGeom>
        </p:spPr>
      </p:pic>
      <p:pic>
        <p:nvPicPr>
          <p:cNvPr id="8" name="Picture 7">
            <a:extLst>
              <a:ext uri="{FF2B5EF4-FFF2-40B4-BE49-F238E27FC236}">
                <a16:creationId xmlns:a16="http://schemas.microsoft.com/office/drawing/2014/main" id="{880D0914-4EE8-469C-A248-F8FC6939A511}"/>
              </a:ext>
            </a:extLst>
          </p:cNvPr>
          <p:cNvPicPr>
            <a:picLocks noChangeAspect="1"/>
          </p:cNvPicPr>
          <p:nvPr/>
        </p:nvPicPr>
        <p:blipFill>
          <a:blip r:embed="rId4"/>
          <a:stretch>
            <a:fillRect/>
          </a:stretch>
        </p:blipFill>
        <p:spPr>
          <a:xfrm>
            <a:off x="4505036" y="2743202"/>
            <a:ext cx="4572000" cy="3959778"/>
          </a:xfrm>
          <a:prstGeom prst="rect">
            <a:avLst/>
          </a:prstGeom>
        </p:spPr>
      </p:pic>
    </p:spTree>
    <p:extLst>
      <p:ext uri="{BB962C8B-B14F-4D97-AF65-F5344CB8AC3E}">
        <p14:creationId xmlns:p14="http://schemas.microsoft.com/office/powerpoint/2010/main" val="3686162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8120C-C7E7-4E83-9AB8-DE3F5FD619B3}"/>
              </a:ext>
            </a:extLst>
          </p:cNvPr>
          <p:cNvSpPr>
            <a:spLocks noGrp="1"/>
          </p:cNvSpPr>
          <p:nvPr>
            <p:ph type="title"/>
          </p:nvPr>
        </p:nvSpPr>
        <p:spPr>
          <a:xfrm>
            <a:off x="628650" y="-19761"/>
            <a:ext cx="7886700" cy="1325563"/>
          </a:xfrm>
        </p:spPr>
        <p:txBody>
          <a:bodyPr/>
          <a:lstStyle/>
          <a:p>
            <a:pPr algn="ctr"/>
            <a:r>
              <a:rPr lang="en-US" b="1">
                <a:solidFill>
                  <a:srgbClr val="FF0000"/>
                </a:solidFill>
              </a:rPr>
              <a:t>USI Disability Resources </a:t>
            </a:r>
            <a:endParaRPr lang="en-US" b="1" dirty="0">
              <a:solidFill>
                <a:srgbClr val="FF0000"/>
              </a:solidFill>
            </a:endParaRPr>
          </a:p>
        </p:txBody>
      </p:sp>
      <p:sp>
        <p:nvSpPr>
          <p:cNvPr id="3" name="Content Placeholder 2">
            <a:extLst>
              <a:ext uri="{FF2B5EF4-FFF2-40B4-BE49-F238E27FC236}">
                <a16:creationId xmlns:a16="http://schemas.microsoft.com/office/drawing/2014/main" id="{3497220A-E735-40F2-B98B-63C5AB7E0510}"/>
              </a:ext>
            </a:extLst>
          </p:cNvPr>
          <p:cNvSpPr>
            <a:spLocks noGrp="1"/>
          </p:cNvSpPr>
          <p:nvPr>
            <p:ph idx="1"/>
          </p:nvPr>
        </p:nvSpPr>
        <p:spPr>
          <a:xfrm>
            <a:off x="313072" y="1086288"/>
            <a:ext cx="7886700" cy="5453815"/>
          </a:xfrm>
        </p:spPr>
        <p:txBody>
          <a:bodyPr>
            <a:normAutofit fontScale="92500" lnSpcReduction="20000"/>
          </a:bodyPr>
          <a:lstStyle/>
          <a:p>
            <a:pPr marL="0" indent="0">
              <a:buNone/>
            </a:pPr>
            <a:r>
              <a:rPr lang="en-US" dirty="0">
                <a:solidFill>
                  <a:srgbClr val="FFFF00"/>
                </a:solidFill>
              </a:rPr>
              <a:t>Ronda Stone – Manager</a:t>
            </a:r>
          </a:p>
          <a:p>
            <a:pPr marL="0" indent="0">
              <a:buNone/>
            </a:pPr>
            <a:r>
              <a:rPr lang="en-US" dirty="0">
                <a:solidFill>
                  <a:srgbClr val="FFFF00"/>
                </a:solidFill>
              </a:rPr>
              <a:t>rfstone@usi.edu </a:t>
            </a:r>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a:p>
            <a:pPr marL="0" indent="0">
              <a:buNone/>
            </a:pPr>
            <a:r>
              <a:rPr lang="en-US" dirty="0">
                <a:solidFill>
                  <a:srgbClr val="FFFF00"/>
                </a:solidFill>
              </a:rPr>
              <a:t>Katie </a:t>
            </a:r>
            <a:r>
              <a:rPr lang="en-US" dirty="0" err="1">
                <a:solidFill>
                  <a:srgbClr val="FFFF00"/>
                </a:solidFill>
              </a:rPr>
              <a:t>Dausman</a:t>
            </a:r>
            <a:r>
              <a:rPr lang="en-US" dirty="0">
                <a:solidFill>
                  <a:srgbClr val="FFFF00"/>
                </a:solidFill>
              </a:rPr>
              <a:t> – Coordinator</a:t>
            </a:r>
          </a:p>
          <a:p>
            <a:pPr marL="0" indent="0">
              <a:buNone/>
            </a:pPr>
            <a:r>
              <a:rPr lang="en-US" dirty="0">
                <a:solidFill>
                  <a:srgbClr val="FFFF00"/>
                </a:solidFill>
              </a:rPr>
              <a:t>kedausman@usi.edu </a:t>
            </a:r>
          </a:p>
          <a:p>
            <a:endParaRPr lang="en-US" dirty="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a:p>
            <a:pPr marL="0" indent="0">
              <a:buNone/>
            </a:pPr>
            <a:r>
              <a:rPr lang="en-US" dirty="0">
                <a:solidFill>
                  <a:srgbClr val="FFFF00"/>
                </a:solidFill>
              </a:rPr>
              <a:t>Michele Barnett – Senior </a:t>
            </a:r>
          </a:p>
          <a:p>
            <a:pPr marL="0" indent="0">
              <a:buNone/>
            </a:pPr>
            <a:r>
              <a:rPr lang="en-US" dirty="0">
                <a:solidFill>
                  <a:srgbClr val="FFFF00"/>
                </a:solidFill>
              </a:rPr>
              <a:t>Administrative Assistant</a:t>
            </a:r>
          </a:p>
          <a:p>
            <a:pPr marL="0" indent="0">
              <a:buNone/>
            </a:pPr>
            <a:r>
              <a:rPr lang="en-US" dirty="0">
                <a:solidFill>
                  <a:srgbClr val="FFFF00"/>
                </a:solidFill>
              </a:rPr>
              <a:t>mrbarnett@usi.edu </a:t>
            </a:r>
          </a:p>
          <a:p>
            <a:endParaRPr lang="en-US" dirty="0">
              <a:solidFill>
                <a:srgbClr val="FFFF00"/>
              </a:solidFill>
            </a:endParaRPr>
          </a:p>
          <a:p>
            <a:pPr marL="0" indent="0">
              <a:buNone/>
            </a:pPr>
            <a:r>
              <a:rPr lang="en-US" dirty="0">
                <a:solidFill>
                  <a:srgbClr val="FFFF00"/>
                </a:solidFill>
              </a:rPr>
              <a:t>                                                                                                Science Center 2206</a:t>
            </a:r>
          </a:p>
          <a:p>
            <a:pPr marL="0" indent="0">
              <a:buNone/>
            </a:pPr>
            <a:r>
              <a:rPr lang="en-US" dirty="0">
                <a:solidFill>
                  <a:srgbClr val="FFFF00"/>
                </a:solidFill>
              </a:rPr>
              <a:t>                                                                                                      812-464-1961</a:t>
            </a:r>
          </a:p>
        </p:txBody>
      </p:sp>
      <p:pic>
        <p:nvPicPr>
          <p:cNvPr id="2050" name="Picture 2">
            <a:extLst>
              <a:ext uri="{FF2B5EF4-FFF2-40B4-BE49-F238E27FC236}">
                <a16:creationId xmlns:a16="http://schemas.microsoft.com/office/drawing/2014/main" id="{C20BAA93-FF39-47CD-8804-5606EFCCA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275" y="1086288"/>
            <a:ext cx="6858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A7775FF-E7FF-44A2-AC41-6DC9F7F84F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6729" y="2716212"/>
            <a:ext cx="69532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E3B6AADA-B1D1-4A7A-AFD6-C4DB26283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9579" y="4387244"/>
            <a:ext cx="752475" cy="10953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2733F384-395B-4E42-8885-CC9A1A2E78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5653" y="1109452"/>
            <a:ext cx="4105275" cy="4349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360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Rectangle 2"/>
          <p:cNvSpPr/>
          <p:nvPr/>
        </p:nvSpPr>
        <p:spPr>
          <a:xfrm>
            <a:off x="1714500" y="1660496"/>
            <a:ext cx="6115050" cy="369332"/>
          </a:xfrm>
          <a:prstGeom prst="rect">
            <a:avLst/>
          </a:prstGeom>
        </p:spPr>
        <p:txBody>
          <a:bodyPr wrap="square">
            <a:spAutoFit/>
          </a:bodyPr>
          <a:lstStyle/>
          <a:p>
            <a:pPr fontAlgn="base"/>
            <a:endParaRPr lang="en-US" dirty="0">
              <a:solidFill>
                <a:schemeClr val="accent4"/>
              </a:solidFill>
              <a:latin typeface="Times New Roman"/>
              <a:ea typeface="Times New Roman"/>
            </a:endParaRPr>
          </a:p>
        </p:txBody>
      </p:sp>
      <p:sp>
        <p:nvSpPr>
          <p:cNvPr id="4" name="Rectangle 3"/>
          <p:cNvSpPr/>
          <p:nvPr/>
        </p:nvSpPr>
        <p:spPr>
          <a:xfrm>
            <a:off x="2026081" y="736926"/>
            <a:ext cx="5491888" cy="553998"/>
          </a:xfrm>
          <a:prstGeom prst="rect">
            <a:avLst/>
          </a:prstGeom>
        </p:spPr>
        <p:txBody>
          <a:bodyPr wrap="none">
            <a:spAutoFit/>
          </a:bodyPr>
          <a:lstStyle/>
          <a:p>
            <a:pPr fontAlgn="base">
              <a:tabLst>
                <a:tab pos="342900" algn="l"/>
              </a:tabLst>
            </a:pPr>
            <a:r>
              <a:rPr lang="en-US" sz="3000" b="1" dirty="0">
                <a:solidFill>
                  <a:schemeClr val="accent4"/>
                </a:solidFill>
                <a:latin typeface="Calibri"/>
                <a:ea typeface="Times New Roman"/>
              </a:rPr>
              <a:t>Why is this topic relevant to you?</a:t>
            </a:r>
            <a:endParaRPr lang="en-US" sz="3000" dirty="0">
              <a:solidFill>
                <a:schemeClr val="accent4"/>
              </a:solidFill>
              <a:latin typeface="Times New Roman"/>
              <a:ea typeface="Times New Roman"/>
            </a:endParaRPr>
          </a:p>
        </p:txBody>
      </p:sp>
      <p:sp>
        <p:nvSpPr>
          <p:cNvPr id="5" name="Rectangle 4"/>
          <p:cNvSpPr/>
          <p:nvPr/>
        </p:nvSpPr>
        <p:spPr>
          <a:xfrm>
            <a:off x="1486130" y="1740594"/>
            <a:ext cx="6858000" cy="1846659"/>
          </a:xfrm>
          <a:prstGeom prst="rect">
            <a:avLst/>
          </a:prstGeom>
        </p:spPr>
        <p:txBody>
          <a:bodyPr wrap="square">
            <a:spAutoFit/>
          </a:bodyPr>
          <a:lstStyle/>
          <a:p>
            <a:pPr algn="ctr" fontAlgn="base"/>
            <a:r>
              <a:rPr lang="en-US" sz="2400" b="1" dirty="0">
                <a:solidFill>
                  <a:schemeClr val="accent4"/>
                </a:solidFill>
                <a:ea typeface="Times New Roman"/>
              </a:rPr>
              <a:t>Just like in a traditional on-campus classroom, we must ensure that all students have access to lectures and course materials offered in an online class environment.  </a:t>
            </a:r>
            <a:endParaRPr lang="en-US" sz="2400" dirty="0">
              <a:solidFill>
                <a:schemeClr val="accent4"/>
              </a:solidFill>
              <a:latin typeface="Times New Roman"/>
              <a:ea typeface="Times New Roman"/>
            </a:endParaRPr>
          </a:p>
          <a:p>
            <a:pPr lvl="0" algn="ctr" fontAlgn="base"/>
            <a:endParaRPr lang="en-US" b="1" dirty="0">
              <a:solidFill>
                <a:schemeClr val="accent4"/>
              </a:solidFill>
              <a:latin typeface="Calibri" panose="020F0502020204030204" pitchFamily="34" charset="0"/>
            </a:endParaRPr>
          </a:p>
        </p:txBody>
      </p:sp>
      <p:sp>
        <p:nvSpPr>
          <p:cNvPr id="9" name="TextBox 8">
            <a:extLst>
              <a:ext uri="{FF2B5EF4-FFF2-40B4-BE49-F238E27FC236}">
                <a16:creationId xmlns:a16="http://schemas.microsoft.com/office/drawing/2014/main" id="{E2F7F6AF-42CE-41DE-B558-F9BD0034E2FC}"/>
              </a:ext>
            </a:extLst>
          </p:cNvPr>
          <p:cNvSpPr txBox="1"/>
          <p:nvPr/>
        </p:nvSpPr>
        <p:spPr>
          <a:xfrm>
            <a:off x="1510748" y="1533111"/>
            <a:ext cx="184731" cy="300082"/>
          </a:xfrm>
          <a:prstGeom prst="rect">
            <a:avLst/>
          </a:prstGeom>
          <a:noFill/>
        </p:spPr>
        <p:txBody>
          <a:bodyPr wrap="none" rtlCol="0">
            <a:spAutoFit/>
          </a:bodyPr>
          <a:lstStyle/>
          <a:p>
            <a:endParaRPr lang="en-US" sz="1350" dirty="0"/>
          </a:p>
        </p:txBody>
      </p:sp>
      <p:pic>
        <p:nvPicPr>
          <p:cNvPr id="1026" name="Picture 2" descr="Archie on Twitter: &quot;BE ME! USI students can attend open auditions ...">
            <a:extLst>
              <a:ext uri="{FF2B5EF4-FFF2-40B4-BE49-F238E27FC236}">
                <a16:creationId xmlns:a16="http://schemas.microsoft.com/office/drawing/2014/main" id="{7C30581F-0DC2-43FD-9825-938B36D67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461" y="3691288"/>
            <a:ext cx="3189653" cy="162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254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311D6-3BB2-4CA6-A305-0E4FC20E8B3B}"/>
              </a:ext>
            </a:extLst>
          </p:cNvPr>
          <p:cNvSpPr>
            <a:spLocks noGrp="1"/>
          </p:cNvSpPr>
          <p:nvPr>
            <p:ph type="title"/>
          </p:nvPr>
        </p:nvSpPr>
        <p:spPr>
          <a:xfrm>
            <a:off x="990600" y="-59898"/>
            <a:ext cx="7886700" cy="1385889"/>
          </a:xfrm>
        </p:spPr>
        <p:txBody>
          <a:bodyPr/>
          <a:lstStyle/>
          <a:p>
            <a:r>
              <a:rPr lang="en-US" sz="3600" b="1" dirty="0">
                <a:solidFill>
                  <a:schemeClr val="accent4"/>
                </a:solidFill>
              </a:rPr>
              <a:t>What makes web content accessible?</a:t>
            </a:r>
            <a:endParaRPr lang="en-US" dirty="0"/>
          </a:p>
        </p:txBody>
      </p:sp>
      <p:pic>
        <p:nvPicPr>
          <p:cNvPr id="3" name="Picture 2">
            <a:extLst>
              <a:ext uri="{FF2B5EF4-FFF2-40B4-BE49-F238E27FC236}">
                <a16:creationId xmlns:a16="http://schemas.microsoft.com/office/drawing/2014/main" id="{4E9F285C-F0BB-4110-9ED1-D20097115519}"/>
              </a:ext>
            </a:extLst>
          </p:cNvPr>
          <p:cNvPicPr>
            <a:picLocks noChangeAspect="1"/>
          </p:cNvPicPr>
          <p:nvPr/>
        </p:nvPicPr>
        <p:blipFill>
          <a:blip r:embed="rId3"/>
          <a:stretch>
            <a:fillRect/>
          </a:stretch>
        </p:blipFill>
        <p:spPr>
          <a:xfrm>
            <a:off x="1433230" y="990600"/>
            <a:ext cx="5905500" cy="3657600"/>
          </a:xfrm>
          <a:prstGeom prst="rect">
            <a:avLst/>
          </a:prstGeom>
        </p:spPr>
      </p:pic>
      <p:pic>
        <p:nvPicPr>
          <p:cNvPr id="4" name="Picture 3">
            <a:extLst>
              <a:ext uri="{FF2B5EF4-FFF2-40B4-BE49-F238E27FC236}">
                <a16:creationId xmlns:a16="http://schemas.microsoft.com/office/drawing/2014/main" id="{C22EEF30-5F58-437B-91BD-0138259A48DE}"/>
              </a:ext>
            </a:extLst>
          </p:cNvPr>
          <p:cNvPicPr>
            <a:picLocks noChangeAspect="1"/>
          </p:cNvPicPr>
          <p:nvPr/>
        </p:nvPicPr>
        <p:blipFill>
          <a:blip r:embed="rId4"/>
          <a:stretch>
            <a:fillRect/>
          </a:stretch>
        </p:blipFill>
        <p:spPr>
          <a:xfrm>
            <a:off x="3276600" y="4800600"/>
            <a:ext cx="2218760" cy="1615211"/>
          </a:xfrm>
          <a:prstGeom prst="rect">
            <a:avLst/>
          </a:prstGeom>
        </p:spPr>
      </p:pic>
    </p:spTree>
    <p:extLst>
      <p:ext uri="{BB962C8B-B14F-4D97-AF65-F5344CB8AC3E}">
        <p14:creationId xmlns:p14="http://schemas.microsoft.com/office/powerpoint/2010/main" val="357923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229F-23C6-4388-A2ED-B5A9A47CF341}"/>
              </a:ext>
            </a:extLst>
          </p:cNvPr>
          <p:cNvSpPr>
            <a:spLocks noGrp="1"/>
          </p:cNvSpPr>
          <p:nvPr>
            <p:ph type="title"/>
          </p:nvPr>
        </p:nvSpPr>
        <p:spPr>
          <a:xfrm>
            <a:off x="1066800" y="153600"/>
            <a:ext cx="7886700" cy="1325563"/>
          </a:xfrm>
        </p:spPr>
        <p:txBody>
          <a:bodyPr/>
          <a:lstStyle/>
          <a:p>
            <a:r>
              <a:rPr lang="en-US" sz="3600" b="1" dirty="0">
                <a:solidFill>
                  <a:schemeClr val="accent4"/>
                </a:solidFill>
              </a:rPr>
              <a:t>What makes web content accessible?</a:t>
            </a:r>
            <a:endParaRPr lang="en-US" dirty="0"/>
          </a:p>
        </p:txBody>
      </p:sp>
      <p:pic>
        <p:nvPicPr>
          <p:cNvPr id="4" name="Picture 3">
            <a:extLst>
              <a:ext uri="{FF2B5EF4-FFF2-40B4-BE49-F238E27FC236}">
                <a16:creationId xmlns:a16="http://schemas.microsoft.com/office/drawing/2014/main" id="{D473B125-4CA8-441E-AFAE-F7B6FC834A4B}"/>
              </a:ext>
            </a:extLst>
          </p:cNvPr>
          <p:cNvPicPr>
            <a:picLocks noChangeAspect="1"/>
          </p:cNvPicPr>
          <p:nvPr/>
        </p:nvPicPr>
        <p:blipFill>
          <a:blip r:embed="rId2"/>
          <a:stretch>
            <a:fillRect/>
          </a:stretch>
        </p:blipFill>
        <p:spPr>
          <a:xfrm>
            <a:off x="2244969" y="1476031"/>
            <a:ext cx="4371975" cy="2010245"/>
          </a:xfrm>
          <a:prstGeom prst="rect">
            <a:avLst/>
          </a:prstGeom>
        </p:spPr>
      </p:pic>
      <p:pic>
        <p:nvPicPr>
          <p:cNvPr id="5" name="Picture 4">
            <a:extLst>
              <a:ext uri="{FF2B5EF4-FFF2-40B4-BE49-F238E27FC236}">
                <a16:creationId xmlns:a16="http://schemas.microsoft.com/office/drawing/2014/main" id="{F917AB7E-545E-435D-A469-17EEFA49EAAD}"/>
              </a:ext>
            </a:extLst>
          </p:cNvPr>
          <p:cNvPicPr>
            <a:picLocks noChangeAspect="1"/>
          </p:cNvPicPr>
          <p:nvPr/>
        </p:nvPicPr>
        <p:blipFill>
          <a:blip r:embed="rId3"/>
          <a:stretch>
            <a:fillRect/>
          </a:stretch>
        </p:blipFill>
        <p:spPr>
          <a:xfrm>
            <a:off x="2244968" y="3810000"/>
            <a:ext cx="4371975" cy="2477794"/>
          </a:xfrm>
          <a:prstGeom prst="rect">
            <a:avLst/>
          </a:prstGeom>
        </p:spPr>
      </p:pic>
    </p:spTree>
    <p:extLst>
      <p:ext uri="{BB962C8B-B14F-4D97-AF65-F5344CB8AC3E}">
        <p14:creationId xmlns:p14="http://schemas.microsoft.com/office/powerpoint/2010/main" val="145214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9DEB-4BB0-4E5F-8BA6-437CE8D87807}"/>
              </a:ext>
            </a:extLst>
          </p:cNvPr>
          <p:cNvSpPr>
            <a:spLocks noGrp="1"/>
          </p:cNvSpPr>
          <p:nvPr>
            <p:ph type="title"/>
          </p:nvPr>
        </p:nvSpPr>
        <p:spPr>
          <a:xfrm>
            <a:off x="628650" y="304800"/>
            <a:ext cx="7886700" cy="1325563"/>
          </a:xfrm>
        </p:spPr>
        <p:txBody>
          <a:bodyPr/>
          <a:lstStyle/>
          <a:p>
            <a:r>
              <a:rPr lang="en-US" sz="3200" b="1" dirty="0">
                <a:solidFill>
                  <a:schemeClr val="accent4"/>
                </a:solidFill>
              </a:rPr>
              <a:t>         What makes web content accessible?</a:t>
            </a:r>
            <a:br>
              <a:rPr lang="en-US" sz="3200" b="1" dirty="0">
                <a:solidFill>
                  <a:schemeClr val="accent4"/>
                </a:solidFill>
              </a:rPr>
            </a:br>
            <a:r>
              <a:rPr lang="en-US" sz="3200" b="1" dirty="0">
                <a:solidFill>
                  <a:schemeClr val="accent4"/>
                </a:solidFill>
              </a:rPr>
              <a:t>                               Texts</a:t>
            </a:r>
            <a:endParaRPr lang="en-US" dirty="0"/>
          </a:p>
        </p:txBody>
      </p:sp>
      <p:pic>
        <p:nvPicPr>
          <p:cNvPr id="3" name="Picture 2">
            <a:extLst>
              <a:ext uri="{FF2B5EF4-FFF2-40B4-BE49-F238E27FC236}">
                <a16:creationId xmlns:a16="http://schemas.microsoft.com/office/drawing/2014/main" id="{3CC63B26-45CC-41CB-AE7B-EAD63FE1B5CF}"/>
              </a:ext>
            </a:extLst>
          </p:cNvPr>
          <p:cNvPicPr>
            <a:picLocks noChangeAspect="1"/>
          </p:cNvPicPr>
          <p:nvPr/>
        </p:nvPicPr>
        <p:blipFill>
          <a:blip r:embed="rId2"/>
          <a:stretch>
            <a:fillRect/>
          </a:stretch>
        </p:blipFill>
        <p:spPr>
          <a:xfrm rot="21091554">
            <a:off x="1218103" y="1371190"/>
            <a:ext cx="2238375" cy="2219325"/>
          </a:xfrm>
          <a:prstGeom prst="rect">
            <a:avLst/>
          </a:prstGeom>
        </p:spPr>
      </p:pic>
      <p:sp>
        <p:nvSpPr>
          <p:cNvPr id="5" name="Rectangle 4">
            <a:extLst>
              <a:ext uri="{FF2B5EF4-FFF2-40B4-BE49-F238E27FC236}">
                <a16:creationId xmlns:a16="http://schemas.microsoft.com/office/drawing/2014/main" id="{052A4027-DB28-47FB-B9B5-B87F70488C5E}"/>
              </a:ext>
            </a:extLst>
          </p:cNvPr>
          <p:cNvSpPr/>
          <p:nvPr/>
        </p:nvSpPr>
        <p:spPr>
          <a:xfrm>
            <a:off x="381000" y="4114800"/>
            <a:ext cx="8458200" cy="2308324"/>
          </a:xfrm>
          <a:prstGeom prst="rect">
            <a:avLst/>
          </a:prstGeom>
        </p:spPr>
        <p:txBody>
          <a:bodyPr wrap="square">
            <a:spAutoFit/>
          </a:bodyPr>
          <a:lstStyle/>
          <a:p>
            <a:r>
              <a:rPr lang="en-US" dirty="0">
                <a:solidFill>
                  <a:srgbClr val="FFC000"/>
                </a:solidFill>
              </a:rPr>
              <a:t>Word document are formatted using the styles for headings.  For most students it is also beneficial to include a table of contents for long documents. </a:t>
            </a:r>
          </a:p>
          <a:p>
            <a:endParaRPr lang="en-US" dirty="0">
              <a:solidFill>
                <a:srgbClr val="FFC000"/>
              </a:solidFill>
            </a:endParaRPr>
          </a:p>
          <a:p>
            <a:r>
              <a:rPr lang="en-US" dirty="0">
                <a:solidFill>
                  <a:srgbClr val="FFC000"/>
                </a:solidFill>
              </a:rPr>
              <a:t>PDF documents are selectable </a:t>
            </a:r>
          </a:p>
          <a:p>
            <a:endParaRPr lang="en-US" dirty="0">
              <a:solidFill>
                <a:srgbClr val="FFC000"/>
              </a:solidFill>
            </a:endParaRPr>
          </a:p>
          <a:p>
            <a:r>
              <a:rPr lang="en-US" dirty="0">
                <a:solidFill>
                  <a:srgbClr val="FFC000"/>
                </a:solidFill>
              </a:rPr>
              <a:t>The texts on each PowerPoint presentation slide is concise as possible. Keeping presentations short and precise also keeps a viewer's attention for longer and avoids those with cognitive disabilities from getting distracted.</a:t>
            </a:r>
          </a:p>
        </p:txBody>
      </p:sp>
      <p:pic>
        <p:nvPicPr>
          <p:cNvPr id="6" name="Picture 5">
            <a:extLst>
              <a:ext uri="{FF2B5EF4-FFF2-40B4-BE49-F238E27FC236}">
                <a16:creationId xmlns:a16="http://schemas.microsoft.com/office/drawing/2014/main" id="{3404236A-0763-4644-B85A-3CDF96499092}"/>
              </a:ext>
            </a:extLst>
          </p:cNvPr>
          <p:cNvPicPr>
            <a:picLocks noChangeAspect="1"/>
          </p:cNvPicPr>
          <p:nvPr/>
        </p:nvPicPr>
        <p:blipFill>
          <a:blip r:embed="rId3"/>
          <a:stretch>
            <a:fillRect/>
          </a:stretch>
        </p:blipFill>
        <p:spPr>
          <a:xfrm rot="317996">
            <a:off x="4559812" y="1167090"/>
            <a:ext cx="3842401" cy="2627523"/>
          </a:xfrm>
          <a:prstGeom prst="rect">
            <a:avLst/>
          </a:prstGeom>
        </p:spPr>
      </p:pic>
    </p:spTree>
    <p:extLst>
      <p:ext uri="{BB962C8B-B14F-4D97-AF65-F5344CB8AC3E}">
        <p14:creationId xmlns:p14="http://schemas.microsoft.com/office/powerpoint/2010/main" val="396404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94986-F12F-440E-B6EC-3A910B81547D}"/>
              </a:ext>
            </a:extLst>
          </p:cNvPr>
          <p:cNvSpPr>
            <a:spLocks noGrp="1"/>
          </p:cNvSpPr>
          <p:nvPr>
            <p:ph type="title"/>
          </p:nvPr>
        </p:nvSpPr>
        <p:spPr>
          <a:xfrm>
            <a:off x="914400" y="152400"/>
            <a:ext cx="7886700" cy="1325563"/>
          </a:xfrm>
        </p:spPr>
        <p:txBody>
          <a:bodyPr/>
          <a:lstStyle/>
          <a:p>
            <a:pPr algn="ctr"/>
            <a:r>
              <a:rPr lang="en-US" sz="3600" b="1" dirty="0">
                <a:solidFill>
                  <a:schemeClr val="accent4"/>
                </a:solidFill>
              </a:rPr>
              <a:t>What makes web content accessible?</a:t>
            </a:r>
            <a:br>
              <a:rPr lang="en-US" sz="3600" b="1" dirty="0">
                <a:solidFill>
                  <a:schemeClr val="accent4"/>
                </a:solidFill>
              </a:rPr>
            </a:br>
            <a:r>
              <a:rPr lang="en-US" sz="3600" b="1" dirty="0">
                <a:solidFill>
                  <a:schemeClr val="accent4"/>
                </a:solidFill>
              </a:rPr>
              <a:t>Fonts</a:t>
            </a:r>
            <a:endParaRPr lang="en-US" dirty="0"/>
          </a:p>
        </p:txBody>
      </p:sp>
      <p:pic>
        <p:nvPicPr>
          <p:cNvPr id="3" name="Picture 2">
            <a:extLst>
              <a:ext uri="{FF2B5EF4-FFF2-40B4-BE49-F238E27FC236}">
                <a16:creationId xmlns:a16="http://schemas.microsoft.com/office/drawing/2014/main" id="{A56FE383-56C6-4100-9090-3341F9E02B6C}"/>
              </a:ext>
            </a:extLst>
          </p:cNvPr>
          <p:cNvPicPr>
            <a:picLocks noChangeAspect="1"/>
          </p:cNvPicPr>
          <p:nvPr/>
        </p:nvPicPr>
        <p:blipFill>
          <a:blip r:embed="rId3"/>
          <a:stretch>
            <a:fillRect/>
          </a:stretch>
        </p:blipFill>
        <p:spPr>
          <a:xfrm>
            <a:off x="2362200" y="1782763"/>
            <a:ext cx="4150637" cy="3094038"/>
          </a:xfrm>
          <a:prstGeom prst="rect">
            <a:avLst/>
          </a:prstGeom>
        </p:spPr>
      </p:pic>
    </p:spTree>
    <p:extLst>
      <p:ext uri="{BB962C8B-B14F-4D97-AF65-F5344CB8AC3E}">
        <p14:creationId xmlns:p14="http://schemas.microsoft.com/office/powerpoint/2010/main" val="3605154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B23A5-9741-4C8E-A73F-D71A928792CC}"/>
              </a:ext>
            </a:extLst>
          </p:cNvPr>
          <p:cNvSpPr>
            <a:spLocks noGrp="1"/>
          </p:cNvSpPr>
          <p:nvPr>
            <p:ph type="title"/>
          </p:nvPr>
        </p:nvSpPr>
        <p:spPr>
          <a:xfrm>
            <a:off x="628650" y="286043"/>
            <a:ext cx="7886700" cy="1325563"/>
          </a:xfrm>
        </p:spPr>
        <p:txBody>
          <a:bodyPr/>
          <a:lstStyle/>
          <a:p>
            <a:pPr algn="ctr"/>
            <a:r>
              <a:rPr lang="en-US" sz="3600" b="1" dirty="0">
                <a:solidFill>
                  <a:schemeClr val="accent4"/>
                </a:solidFill>
              </a:rPr>
              <a:t>What makes web content accessible?</a:t>
            </a:r>
            <a:br>
              <a:rPr lang="en-US" sz="3600" b="1" dirty="0">
                <a:solidFill>
                  <a:schemeClr val="accent4"/>
                </a:solidFill>
              </a:rPr>
            </a:br>
            <a:r>
              <a:rPr lang="en-US" sz="3600" b="1" dirty="0">
                <a:solidFill>
                  <a:schemeClr val="accent4"/>
                </a:solidFill>
              </a:rPr>
              <a:t>Hyperlinks</a:t>
            </a:r>
            <a:endParaRPr lang="en-US" dirty="0"/>
          </a:p>
        </p:txBody>
      </p:sp>
      <p:pic>
        <p:nvPicPr>
          <p:cNvPr id="3" name="Picture 2">
            <a:extLst>
              <a:ext uri="{FF2B5EF4-FFF2-40B4-BE49-F238E27FC236}">
                <a16:creationId xmlns:a16="http://schemas.microsoft.com/office/drawing/2014/main" id="{26DD8DF2-EB8A-4704-9537-0E4108D3D337}"/>
              </a:ext>
            </a:extLst>
          </p:cNvPr>
          <p:cNvPicPr>
            <a:picLocks noChangeAspect="1"/>
          </p:cNvPicPr>
          <p:nvPr/>
        </p:nvPicPr>
        <p:blipFill>
          <a:blip r:embed="rId2"/>
          <a:stretch>
            <a:fillRect/>
          </a:stretch>
        </p:blipFill>
        <p:spPr>
          <a:xfrm>
            <a:off x="1219200" y="1981200"/>
            <a:ext cx="6388678" cy="2362200"/>
          </a:xfrm>
          <a:prstGeom prst="rect">
            <a:avLst/>
          </a:prstGeom>
        </p:spPr>
      </p:pic>
      <p:sp>
        <p:nvSpPr>
          <p:cNvPr id="4" name="Rectangle 3">
            <a:extLst>
              <a:ext uri="{FF2B5EF4-FFF2-40B4-BE49-F238E27FC236}">
                <a16:creationId xmlns:a16="http://schemas.microsoft.com/office/drawing/2014/main" id="{03072998-A42C-41CE-80C0-3FBF4CDEADE5}"/>
              </a:ext>
            </a:extLst>
          </p:cNvPr>
          <p:cNvSpPr/>
          <p:nvPr/>
        </p:nvSpPr>
        <p:spPr>
          <a:xfrm>
            <a:off x="1289538" y="4694237"/>
            <a:ext cx="7315200" cy="1477328"/>
          </a:xfrm>
          <a:prstGeom prst="rect">
            <a:avLst/>
          </a:prstGeom>
        </p:spPr>
        <p:txBody>
          <a:bodyPr wrap="square">
            <a:spAutoFit/>
          </a:bodyPr>
          <a:lstStyle/>
          <a:p>
            <a:r>
              <a:rPr lang="en-US" dirty="0">
                <a:solidFill>
                  <a:srgbClr val="FFC000"/>
                </a:solidFill>
              </a:rPr>
              <a:t>Text for links are concise but descriptive </a:t>
            </a:r>
          </a:p>
          <a:p>
            <a:endParaRPr lang="en-US" dirty="0">
              <a:solidFill>
                <a:srgbClr val="FFC000"/>
              </a:solidFill>
            </a:endParaRPr>
          </a:p>
          <a:p>
            <a:r>
              <a:rPr lang="en-US" dirty="0">
                <a:solidFill>
                  <a:srgbClr val="FFC000"/>
                </a:solidFill>
              </a:rPr>
              <a:t>Like this: </a:t>
            </a:r>
            <a:r>
              <a:rPr lang="en-US" dirty="0">
                <a:solidFill>
                  <a:srgbClr val="FFC000"/>
                </a:solidFill>
                <a:hlinkClick r:id="rId3" action="ppaction://hlinkfile"/>
              </a:rPr>
              <a:t>Writing Good Link Descriptions </a:t>
            </a:r>
            <a:endParaRPr lang="en-US" dirty="0">
              <a:solidFill>
                <a:srgbClr val="FFC000"/>
              </a:solidFill>
            </a:endParaRPr>
          </a:p>
          <a:p>
            <a:endParaRPr lang="en-US" dirty="0">
              <a:solidFill>
                <a:srgbClr val="FFC000"/>
              </a:solidFill>
            </a:endParaRPr>
          </a:p>
          <a:p>
            <a:r>
              <a:rPr lang="en-US" dirty="0">
                <a:solidFill>
                  <a:srgbClr val="FFC000"/>
                </a:solidFill>
              </a:rPr>
              <a:t>Not this: </a:t>
            </a:r>
            <a:r>
              <a:rPr lang="en-US" dirty="0">
                <a:solidFill>
                  <a:srgbClr val="FFC000"/>
                </a:solidFill>
                <a:hlinkClick r:id="rId3" action="ppaction://hlinkfile"/>
              </a:rPr>
              <a:t>Click here </a:t>
            </a:r>
            <a:r>
              <a:rPr lang="en-US" dirty="0">
                <a:solidFill>
                  <a:srgbClr val="FFC000"/>
                </a:solidFill>
              </a:rPr>
              <a:t>for information on writing good link descriptions</a:t>
            </a:r>
          </a:p>
        </p:txBody>
      </p:sp>
    </p:spTree>
    <p:extLst>
      <p:ext uri="{BB962C8B-B14F-4D97-AF65-F5344CB8AC3E}">
        <p14:creationId xmlns:p14="http://schemas.microsoft.com/office/powerpoint/2010/main" val="757043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EFBC2-2709-4A11-93B6-AFF61404B23B}"/>
              </a:ext>
            </a:extLst>
          </p:cNvPr>
          <p:cNvSpPr>
            <a:spLocks noGrp="1"/>
          </p:cNvSpPr>
          <p:nvPr>
            <p:ph type="title"/>
          </p:nvPr>
        </p:nvSpPr>
        <p:spPr>
          <a:xfrm>
            <a:off x="328539" y="68296"/>
            <a:ext cx="7886700" cy="1325563"/>
          </a:xfrm>
        </p:spPr>
        <p:txBody>
          <a:bodyPr/>
          <a:lstStyle/>
          <a:p>
            <a:pPr algn="ctr"/>
            <a:r>
              <a:rPr lang="en-US" sz="3200" b="1" dirty="0">
                <a:solidFill>
                  <a:schemeClr val="accent4"/>
                </a:solidFill>
              </a:rPr>
              <a:t>What makes web content accessible?</a:t>
            </a:r>
            <a:br>
              <a:rPr lang="en-US" sz="3200" b="1" dirty="0">
                <a:solidFill>
                  <a:schemeClr val="accent4"/>
                </a:solidFill>
              </a:rPr>
            </a:br>
            <a:r>
              <a:rPr lang="en-US" sz="3200" b="1" dirty="0">
                <a:solidFill>
                  <a:schemeClr val="accent4"/>
                </a:solidFill>
              </a:rPr>
              <a:t>Images/Graphics</a:t>
            </a:r>
            <a:endParaRPr lang="en-US" dirty="0"/>
          </a:p>
        </p:txBody>
      </p:sp>
      <p:pic>
        <p:nvPicPr>
          <p:cNvPr id="3" name="Picture 2">
            <a:extLst>
              <a:ext uri="{FF2B5EF4-FFF2-40B4-BE49-F238E27FC236}">
                <a16:creationId xmlns:a16="http://schemas.microsoft.com/office/drawing/2014/main" id="{581D5470-D6C3-4115-AA3A-9D470F373894}"/>
              </a:ext>
            </a:extLst>
          </p:cNvPr>
          <p:cNvPicPr>
            <a:picLocks noChangeAspect="1"/>
          </p:cNvPicPr>
          <p:nvPr/>
        </p:nvPicPr>
        <p:blipFill>
          <a:blip r:embed="rId2"/>
          <a:stretch>
            <a:fillRect/>
          </a:stretch>
        </p:blipFill>
        <p:spPr>
          <a:xfrm>
            <a:off x="1676400" y="3775661"/>
            <a:ext cx="3876675" cy="2914650"/>
          </a:xfrm>
          <a:prstGeom prst="rect">
            <a:avLst/>
          </a:prstGeom>
        </p:spPr>
      </p:pic>
      <p:pic>
        <p:nvPicPr>
          <p:cNvPr id="4" name="Picture 3">
            <a:extLst>
              <a:ext uri="{FF2B5EF4-FFF2-40B4-BE49-F238E27FC236}">
                <a16:creationId xmlns:a16="http://schemas.microsoft.com/office/drawing/2014/main" id="{129E3A75-11E6-47B0-B5A4-3D777E2526F3}"/>
              </a:ext>
            </a:extLst>
          </p:cNvPr>
          <p:cNvPicPr>
            <a:picLocks noChangeAspect="1"/>
          </p:cNvPicPr>
          <p:nvPr/>
        </p:nvPicPr>
        <p:blipFill>
          <a:blip r:embed="rId3"/>
          <a:stretch>
            <a:fillRect/>
          </a:stretch>
        </p:blipFill>
        <p:spPr>
          <a:xfrm rot="1925594">
            <a:off x="5558442" y="4144409"/>
            <a:ext cx="2262730" cy="1495703"/>
          </a:xfrm>
          <a:prstGeom prst="rect">
            <a:avLst/>
          </a:prstGeom>
        </p:spPr>
      </p:pic>
      <p:sp>
        <p:nvSpPr>
          <p:cNvPr id="5" name="Rectangle 4">
            <a:extLst>
              <a:ext uri="{FF2B5EF4-FFF2-40B4-BE49-F238E27FC236}">
                <a16:creationId xmlns:a16="http://schemas.microsoft.com/office/drawing/2014/main" id="{27DE28EA-6458-4426-843D-F80578967372}"/>
              </a:ext>
            </a:extLst>
          </p:cNvPr>
          <p:cNvSpPr/>
          <p:nvPr/>
        </p:nvSpPr>
        <p:spPr>
          <a:xfrm>
            <a:off x="467164" y="1451036"/>
            <a:ext cx="8209671" cy="2031325"/>
          </a:xfrm>
          <a:prstGeom prst="rect">
            <a:avLst/>
          </a:prstGeom>
        </p:spPr>
        <p:txBody>
          <a:bodyPr wrap="square">
            <a:spAutoFit/>
          </a:bodyPr>
          <a:lstStyle/>
          <a:p>
            <a:r>
              <a:rPr lang="en-US" dirty="0">
                <a:solidFill>
                  <a:srgbClr val="FFC000"/>
                </a:solidFill>
              </a:rPr>
              <a:t>Every image and embedded media that conveys content has an equivalent alternative text (alt-tag )or long description </a:t>
            </a:r>
          </a:p>
          <a:p>
            <a:endParaRPr lang="en-US" dirty="0">
              <a:solidFill>
                <a:srgbClr val="FFC000"/>
              </a:solidFill>
            </a:endParaRPr>
          </a:p>
          <a:p>
            <a:r>
              <a:rPr lang="en-US" dirty="0">
                <a:solidFill>
                  <a:srgbClr val="FFC000"/>
                </a:solidFill>
              </a:rPr>
              <a:t>Decorative graphics have null/empty alt values (alt="") </a:t>
            </a:r>
          </a:p>
          <a:p>
            <a:endParaRPr lang="en-US" dirty="0">
              <a:solidFill>
                <a:srgbClr val="FFC000"/>
              </a:solidFill>
            </a:endParaRPr>
          </a:p>
          <a:p>
            <a:r>
              <a:rPr lang="en-US" dirty="0">
                <a:solidFill>
                  <a:srgbClr val="FFC000"/>
                </a:solidFill>
              </a:rPr>
              <a:t>Avoid the use of flashing images. Flashing images may cause seizures for students with photosensitive epilepsy, and may be distracting for students with learning disabilities</a:t>
            </a:r>
          </a:p>
        </p:txBody>
      </p:sp>
    </p:spTree>
    <p:extLst>
      <p:ext uri="{BB962C8B-B14F-4D97-AF65-F5344CB8AC3E}">
        <p14:creationId xmlns:p14="http://schemas.microsoft.com/office/powerpoint/2010/main" val="276837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489354"/>
            <a:ext cx="4130040" cy="548640"/>
          </a:xfrm>
        </p:spPr>
        <p:txBody>
          <a:bodyPr>
            <a:normAutofit/>
          </a:bodyPr>
          <a:lstStyle/>
          <a:p>
            <a:pPr algn="ctr"/>
            <a:r>
              <a:rPr lang="en-US" b="1" dirty="0">
                <a:solidFill>
                  <a:schemeClr val="accent4"/>
                </a:solidFill>
              </a:rPr>
              <a:t>Assistive Technology  </a:t>
            </a:r>
          </a:p>
        </p:txBody>
      </p:sp>
      <p:sp>
        <p:nvSpPr>
          <p:cNvPr id="3" name="Content Placeholder 2"/>
          <p:cNvSpPr>
            <a:spLocks noGrp="1"/>
          </p:cNvSpPr>
          <p:nvPr>
            <p:ph idx="1"/>
          </p:nvPr>
        </p:nvSpPr>
        <p:spPr>
          <a:xfrm>
            <a:off x="2188191" y="1219200"/>
            <a:ext cx="7520940" cy="3928572"/>
          </a:xfrm>
        </p:spPr>
        <p:txBody>
          <a:bodyPr>
            <a:normAutofit/>
          </a:bodyPr>
          <a:lstStyle/>
          <a:p>
            <a:pPr marL="0" indent="0">
              <a:buNone/>
            </a:pPr>
            <a:endParaRPr lang="en-US" sz="2800" dirty="0">
              <a:solidFill>
                <a:schemeClr val="accent4"/>
              </a:solidFill>
            </a:endParaRPr>
          </a:p>
          <a:p>
            <a:pPr marL="0" indent="0">
              <a:buNone/>
            </a:pPr>
            <a:endParaRPr lang="en-US" sz="2800" dirty="0">
              <a:solidFill>
                <a:schemeClr val="accent4"/>
              </a:solidFill>
            </a:endParaRPr>
          </a:p>
          <a:p>
            <a:pPr marL="0" indent="0">
              <a:buNone/>
            </a:pPr>
            <a:endParaRPr lang="en-US" sz="2800" dirty="0">
              <a:solidFill>
                <a:schemeClr val="accent4"/>
              </a:solidFill>
            </a:endParaRPr>
          </a:p>
          <a:p>
            <a:endParaRPr lang="en-US" sz="2800" dirty="0"/>
          </a:p>
          <a:p>
            <a:endParaRPr lang="en-US" sz="2800" dirty="0"/>
          </a:p>
          <a:p>
            <a:pPr marL="0" indent="0">
              <a:buNone/>
            </a:pPr>
            <a:endParaRPr lang="en-US" sz="2800" dirty="0">
              <a:solidFill>
                <a:schemeClr val="accent4"/>
              </a:solidFill>
            </a:endParaRPr>
          </a:p>
          <a:p>
            <a:endParaRPr lang="en-US" sz="2800" dirty="0"/>
          </a:p>
          <a:p>
            <a:endParaRPr lang="en-US" sz="2800" dirty="0"/>
          </a:p>
          <a:p>
            <a:endParaRPr lang="en-US" sz="2800" dirty="0">
              <a:hlinkClick r:id="rId3"/>
            </a:endParaRPr>
          </a:p>
          <a:p>
            <a:endParaRPr lang="en-US" sz="2800" dirty="0">
              <a:hlinkClick r:id="rId3"/>
            </a:endParaRPr>
          </a:p>
          <a:p>
            <a:endParaRPr lang="en-US" sz="2800" dirty="0"/>
          </a:p>
          <a:p>
            <a:endParaRPr lang="en-US" sz="2800" dirty="0"/>
          </a:p>
        </p:txBody>
      </p:sp>
      <p:pic>
        <p:nvPicPr>
          <p:cNvPr id="4" name="Picture 3" descr="http://www.zoomtext.com/wp-content/uploads/2014/09/Magnifier-box-no-shadow.jp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2259" y="1390822"/>
            <a:ext cx="1693545" cy="1693545"/>
          </a:xfrm>
          <a:prstGeom prst="rect">
            <a:avLst/>
          </a:prstGeom>
          <a:noFill/>
          <a:ln>
            <a:noFill/>
          </a:ln>
        </p:spPr>
      </p:pic>
      <p:pic>
        <p:nvPicPr>
          <p:cNvPr id="5" name="Picture 4" descr="https://www.paubox.com/blog/wp-content/uploads/2015/05/JAWS-for-Windows-login.jpg">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09872" y="2476817"/>
            <a:ext cx="2339340" cy="871855"/>
          </a:xfrm>
          <a:prstGeom prst="rect">
            <a:avLst/>
          </a:prstGeom>
          <a:noFill/>
          <a:ln>
            <a:noFill/>
          </a:ln>
        </p:spPr>
      </p:pic>
      <p:pic>
        <p:nvPicPr>
          <p:cNvPr id="6" name="Picture 5"/>
          <p:cNvPicPr>
            <a:picLocks noChangeAspect="1"/>
          </p:cNvPicPr>
          <p:nvPr/>
        </p:nvPicPr>
        <p:blipFill>
          <a:blip r:embed="rId8"/>
          <a:stretch>
            <a:fillRect/>
          </a:stretch>
        </p:blipFill>
        <p:spPr>
          <a:xfrm>
            <a:off x="4343400" y="1219200"/>
            <a:ext cx="2295525" cy="914400"/>
          </a:xfrm>
          <a:prstGeom prst="rect">
            <a:avLst/>
          </a:prstGeom>
        </p:spPr>
      </p:pic>
      <p:pic>
        <p:nvPicPr>
          <p:cNvPr id="7" name="Picture 6"/>
          <p:cNvPicPr>
            <a:picLocks noChangeAspect="1"/>
          </p:cNvPicPr>
          <p:nvPr/>
        </p:nvPicPr>
        <p:blipFill>
          <a:blip r:embed="rId9"/>
          <a:stretch>
            <a:fillRect/>
          </a:stretch>
        </p:blipFill>
        <p:spPr>
          <a:xfrm>
            <a:off x="2606040" y="3509329"/>
            <a:ext cx="3733800" cy="1978914"/>
          </a:xfrm>
          <a:prstGeom prst="rect">
            <a:avLst/>
          </a:prstGeom>
        </p:spPr>
      </p:pic>
      <p:pic>
        <p:nvPicPr>
          <p:cNvPr id="8" name="Picture 7">
            <a:extLst>
              <a:ext uri="{FF2B5EF4-FFF2-40B4-BE49-F238E27FC236}">
                <a16:creationId xmlns:a16="http://schemas.microsoft.com/office/drawing/2014/main" id="{BC61976D-7383-4A55-8A8C-02A4E99BD6B3}"/>
              </a:ext>
            </a:extLst>
          </p:cNvPr>
          <p:cNvPicPr>
            <a:picLocks noChangeAspect="1"/>
          </p:cNvPicPr>
          <p:nvPr/>
        </p:nvPicPr>
        <p:blipFill>
          <a:blip r:embed="rId10"/>
          <a:stretch>
            <a:fillRect/>
          </a:stretch>
        </p:blipFill>
        <p:spPr>
          <a:xfrm>
            <a:off x="0" y="5948189"/>
            <a:ext cx="9144000" cy="914400"/>
          </a:xfrm>
          <a:prstGeom prst="rect">
            <a:avLst/>
          </a:prstGeom>
        </p:spPr>
      </p:pic>
    </p:spTree>
    <p:extLst>
      <p:ext uri="{BB962C8B-B14F-4D97-AF65-F5344CB8AC3E}">
        <p14:creationId xmlns:p14="http://schemas.microsoft.com/office/powerpoint/2010/main" val="2265959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Version xmlns="944b98ec-ff1b-4079-bca4-81af93d579e8" xsi:nil="true"/>
    <LMS_Mappings xmlns="944b98ec-ff1b-4079-bca4-81af93d579e8" xsi:nil="true"/>
    <Invited_Teachers xmlns="944b98ec-ff1b-4079-bca4-81af93d579e8" xsi:nil="true"/>
    <IsNotebookLocked xmlns="944b98ec-ff1b-4079-bca4-81af93d579e8" xsi:nil="true"/>
    <Templates xmlns="944b98ec-ff1b-4079-bca4-81af93d579e8" xsi:nil="true"/>
    <Self_Registration_Enabled xmlns="944b98ec-ff1b-4079-bca4-81af93d579e8" xsi:nil="true"/>
    <Teachers xmlns="944b98ec-ff1b-4079-bca4-81af93d579e8">
      <UserInfo>
        <DisplayName/>
        <AccountId xsi:nil="true"/>
        <AccountType/>
      </UserInfo>
    </Teachers>
    <Student_Groups xmlns="944b98ec-ff1b-4079-bca4-81af93d579e8">
      <UserInfo>
        <DisplayName/>
        <AccountId xsi:nil="true"/>
        <AccountType/>
      </UserInfo>
    </Student_Groups>
    <Has_Teacher_Only_SectionGroup xmlns="944b98ec-ff1b-4079-bca4-81af93d579e8" xsi:nil="true"/>
    <NotebookType xmlns="944b98ec-ff1b-4079-bca4-81af93d579e8" xsi:nil="true"/>
    <Students xmlns="944b98ec-ff1b-4079-bca4-81af93d579e8">
      <UserInfo>
        <DisplayName/>
        <AccountId xsi:nil="true"/>
        <AccountType/>
      </UserInfo>
    </Students>
    <Invited_Students xmlns="944b98ec-ff1b-4079-bca4-81af93d579e8" xsi:nil="true"/>
    <FolderType xmlns="944b98ec-ff1b-4079-bca4-81af93d579e8" xsi:nil="true"/>
    <CultureName xmlns="944b98ec-ff1b-4079-bca4-81af93d579e8" xsi:nil="true"/>
    <Owner xmlns="944b98ec-ff1b-4079-bca4-81af93d579e8">
      <UserInfo>
        <DisplayName/>
        <AccountId xsi:nil="true"/>
        <AccountType/>
      </UserInfo>
    </Owner>
    <TeamsChannelId xmlns="944b98ec-ff1b-4079-bca4-81af93d579e8" xsi:nil="true"/>
    <DefaultSectionNames xmlns="944b98ec-ff1b-4079-bca4-81af93d579e8" xsi:nil="true"/>
    <Is_Collaboration_Space_Locked xmlns="944b98ec-ff1b-4079-bca4-81af93d579e8" xsi:nil="true"/>
    <Math_Settings xmlns="944b98ec-ff1b-4079-bca4-81af93d579e8" xsi:nil="true"/>
    <Distribution_Groups xmlns="944b98ec-ff1b-4079-bca4-81af93d579e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6214023C89AD42917150AA844B728A" ma:contentTypeVersion="32" ma:contentTypeDescription="Create a new document." ma:contentTypeScope="" ma:versionID="4ac32f8e12951ff68c4e6141b53527fb">
  <xsd:schema xmlns:xsd="http://www.w3.org/2001/XMLSchema" xmlns:xs="http://www.w3.org/2001/XMLSchema" xmlns:p="http://schemas.microsoft.com/office/2006/metadata/properties" xmlns:ns3="de89f208-a6bf-4fe9-80a7-b07a79511b3d" xmlns:ns4="944b98ec-ff1b-4079-bca4-81af93d579e8" targetNamespace="http://schemas.microsoft.com/office/2006/metadata/properties" ma:root="true" ma:fieldsID="ed8df3f902cdfaae2e9acad443546c13" ns3:_="" ns4:_="">
    <xsd:import namespace="de89f208-a6bf-4fe9-80a7-b07a79511b3d"/>
    <xsd:import namespace="944b98ec-ff1b-4079-bca4-81af93d579e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89f208-a6bf-4fe9-80a7-b07a79511b3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4b98ec-ff1b-4079-bca4-81af93d579e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0" nillable="true" ma:displayName="Math Settings" ma:internalName="Math_Settings">
      <xsd:simpleType>
        <xsd:restriction base="dms:Text"/>
      </xsd:simple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6" nillable="true" ma:displayName="Distribution Groups" ma:internalName="Distribution_Groups">
      <xsd:simpleType>
        <xsd:restriction base="dms:Note">
          <xsd:maxLength value="255"/>
        </xsd:restriction>
      </xsd:simpleType>
    </xsd:element>
    <xsd:element name="LMS_Mappings" ma:index="27" nillable="true" ma:displayName="LMS Mappings" ma:internalName="LMS_Mappings">
      <xsd:simpleType>
        <xsd:restriction base="dms:Note">
          <xsd:maxLength value="255"/>
        </xsd:restriction>
      </xsd:simple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MediaServiceAutoTags" ma:index="34" nillable="true" ma:displayName="Tags" ma:internalName="MediaServiceAutoTags"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E3042D-FEFC-49A4-919B-C8E389131AD0}">
  <ds:schemaRefs>
    <ds:schemaRef ds:uri="http://schemas.microsoft.com/sharepoint/v3/contenttype/forms"/>
  </ds:schemaRefs>
</ds:datastoreItem>
</file>

<file path=customXml/itemProps2.xml><?xml version="1.0" encoding="utf-8"?>
<ds:datastoreItem xmlns:ds="http://schemas.openxmlformats.org/officeDocument/2006/customXml" ds:itemID="{018D2E10-63BB-4446-BF05-127BA6476837}">
  <ds:schemaRefs>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de89f208-a6bf-4fe9-80a7-b07a79511b3d"/>
    <ds:schemaRef ds:uri="http://purl.org/dc/elements/1.1/"/>
    <ds:schemaRef ds:uri="944b98ec-ff1b-4079-bca4-81af93d579e8"/>
    <ds:schemaRef ds:uri="http://www.w3.org/XML/1998/namespace"/>
    <ds:schemaRef ds:uri="http://purl.org/dc/terms/"/>
  </ds:schemaRefs>
</ds:datastoreItem>
</file>

<file path=customXml/itemProps3.xml><?xml version="1.0" encoding="utf-8"?>
<ds:datastoreItem xmlns:ds="http://schemas.openxmlformats.org/officeDocument/2006/customXml" ds:itemID="{8DF6B4E1-A84E-4B27-8CEA-062333CAF1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89f208-a6bf-4fe9-80a7-b07a79511b3d"/>
    <ds:schemaRef ds:uri="944b98ec-ff1b-4079-bca4-81af93d579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1738</TotalTime>
  <Words>742</Words>
  <Application>Microsoft Office PowerPoint</Application>
  <PresentationFormat>On-screen Show (4:3)</PresentationFormat>
  <Paragraphs>107</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 </vt:lpstr>
      <vt:lpstr>PowerPoint Presentation</vt:lpstr>
      <vt:lpstr>What makes web content accessible?</vt:lpstr>
      <vt:lpstr>What makes web content accessible?</vt:lpstr>
      <vt:lpstr>         What makes web content accessible?                                Texts</vt:lpstr>
      <vt:lpstr>What makes web content accessible? Fonts</vt:lpstr>
      <vt:lpstr>What makes web content accessible? Hyperlinks</vt:lpstr>
      <vt:lpstr>What makes web content accessible? Images/Graphics</vt:lpstr>
      <vt:lpstr>Assistive Technology  </vt:lpstr>
      <vt:lpstr>Striving for proactivity versus reactivity  </vt:lpstr>
      <vt:lpstr>Legal Obligations</vt:lpstr>
      <vt:lpstr>General Housekeeping</vt:lpstr>
      <vt:lpstr>USI Disability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Distance Education</dc:title>
  <dc:creator>Stone, Ronda</dc:creator>
  <cp:lastModifiedBy>Dausman, Katie E</cp:lastModifiedBy>
  <cp:revision>91</cp:revision>
  <cp:lastPrinted>2018-06-19T13:23:44Z</cp:lastPrinted>
  <dcterms:created xsi:type="dcterms:W3CDTF">2016-11-02T17:19:26Z</dcterms:created>
  <dcterms:modified xsi:type="dcterms:W3CDTF">2020-07-07T14:52:17Z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0x0101009B6214023C89AD42917150AA844B728A</vt:lpwstr>
  </property>
  <property fmtid="{D5CDD505-2E9C-101B-9397-08002B2CF9AE}" pid="3" name="MSIP_Label_93932cc9-dea4-49e2-bfe2-7f42b17a9d2b_Enabled">
    <vt:lpwstr>true</vt:lpwstr>
  </property>
  <property fmtid="{D5CDD505-2E9C-101B-9397-08002B2CF9AE}" pid="4" name="MSIP_Label_93932cc9-dea4-49e2-bfe2-7f42b17a9d2b_SetDate">
    <vt:lpwstr>2020-07-07T14:49:05Z</vt:lpwstr>
  </property>
  <property fmtid="{D5CDD505-2E9C-101B-9397-08002B2CF9AE}" pid="5" name="MSIP_Label_93932cc9-dea4-49e2-bfe2-7f42b17a9d2b_Method">
    <vt:lpwstr>Standard</vt:lpwstr>
  </property>
  <property fmtid="{D5CDD505-2E9C-101B-9397-08002B2CF9AE}" pid="6" name="MSIP_Label_93932cc9-dea4-49e2-bfe2-7f42b17a9d2b_Name">
    <vt:lpwstr>USI Internal</vt:lpwstr>
  </property>
  <property fmtid="{D5CDD505-2E9C-101B-9397-08002B2CF9AE}" pid="7" name="MSIP_Label_93932cc9-dea4-49e2-bfe2-7f42b17a9d2b_SiteId">
    <vt:lpwstr>ae1d882c-786b-492c-9095-3d81d0a2f615</vt:lpwstr>
  </property>
  <property fmtid="{D5CDD505-2E9C-101B-9397-08002B2CF9AE}" pid="8" name="MSIP_Label_93932cc9-dea4-49e2-bfe2-7f42b17a9d2b_ActionId">
    <vt:lpwstr>697c3e50-6a79-436a-8b17-d9d3c0a2b5b0</vt:lpwstr>
  </property>
  <property fmtid="{D5CDD505-2E9C-101B-9397-08002B2CF9AE}" pid="9" name="MSIP_Label_93932cc9-dea4-49e2-bfe2-7f42b17a9d2b_ContentBits">
    <vt:lpwstr>0</vt:lpwstr>
  </property>
</Properties>
</file>