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77" r:id="rId4"/>
    <p:sldId id="276" r:id="rId5"/>
    <p:sldId id="261" r:id="rId6"/>
    <p:sldId id="262" r:id="rId7"/>
    <p:sldId id="263" r:id="rId8"/>
    <p:sldId id="286" r:id="rId9"/>
    <p:sldId id="294" r:id="rId10"/>
    <p:sldId id="291" r:id="rId11"/>
    <p:sldId id="273" r:id="rId12"/>
    <p:sldId id="264" r:id="rId13"/>
    <p:sldId id="278" r:id="rId14"/>
    <p:sldId id="265" r:id="rId15"/>
    <p:sldId id="266" r:id="rId16"/>
    <p:sldId id="287" r:id="rId17"/>
    <p:sldId id="279" r:id="rId18"/>
    <p:sldId id="267" r:id="rId19"/>
    <p:sldId id="268" r:id="rId20"/>
    <p:sldId id="269" r:id="rId21"/>
    <p:sldId id="270" r:id="rId22"/>
    <p:sldId id="271" r:id="rId23"/>
    <p:sldId id="280" r:id="rId24"/>
    <p:sldId id="295" r:id="rId25"/>
    <p:sldId id="296" r:id="rId26"/>
    <p:sldId id="297" r:id="rId27"/>
    <p:sldId id="298" r:id="rId28"/>
    <p:sldId id="272" r:id="rId29"/>
    <p:sldId id="260" r:id="rId30"/>
    <p:sldId id="258" r:id="rId31"/>
    <p:sldId id="281" r:id="rId32"/>
    <p:sldId id="275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83"/>
    <a:srgbClr val="011C44"/>
    <a:srgbClr val="FF7354"/>
    <a:srgbClr val="FFC86A"/>
    <a:srgbClr val="7DD4A0"/>
    <a:srgbClr val="C20022"/>
    <a:srgbClr val="000000"/>
    <a:srgbClr val="767676"/>
    <a:srgbClr val="F30D0D"/>
    <a:srgbClr val="74A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377" autoAdjust="0"/>
  </p:normalViewPr>
  <p:slideViewPr>
    <p:cSldViewPr>
      <p:cViewPr varScale="1">
        <p:scale>
          <a:sx n="104" d="100"/>
          <a:sy n="104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400" dirty="0">
                <a:solidFill>
                  <a:srgbClr val="011C44"/>
                </a:solidFill>
                <a:latin typeface="Source Sans Pro"/>
                <a:cs typeface="Source Sans Pro"/>
              </a:rPr>
              <a:t>Lifetime Earnings </a:t>
            </a:r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</a:p>
          <a:p>
            <a:pPr algn="ctr">
              <a:defRPr sz="1400"/>
            </a:pPr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(in millions)</a:t>
            </a:r>
            <a:endParaRPr lang="en-US" sz="1400" dirty="0">
              <a:solidFill>
                <a:srgbClr val="011C44"/>
              </a:solidFill>
              <a:latin typeface="Source Sans Pro"/>
              <a:cs typeface="Source Sans Pro"/>
            </a:endParaRPr>
          </a:p>
        </c:rich>
      </c:tx>
      <c:layout>
        <c:manualLayout>
          <c:xMode val="edge"/>
          <c:yMode val="edge"/>
          <c:x val="0.37783171521035597"/>
          <c:y val="0.8779396325459318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560023443671479E-2"/>
          <c:y val="3.6319600674915638E-2"/>
          <c:w val="0.91049499273755796"/>
          <c:h val="0.72657480314960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 Earnings by Level of Education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795-4902-AED6-E102882700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11C44"/>
                    </a:solidFill>
                    <a:latin typeface="Source Sans Pro"/>
                    <a:cs typeface="Source Sans Pr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High School Graduate</c:v>
                </c:pt>
                <c:pt idx="1">
                  <c:v>Some College</c:v>
                </c:pt>
                <c:pt idx="2">
                  <c:v>Associates Degree</c:v>
                </c:pt>
                <c:pt idx="3">
                  <c:v>Bachelor's Degree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1.5</c:v>
                </c:pt>
                <c:pt idx="2">
                  <c:v>1.6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5-4902-AED6-E10288270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34176"/>
        <c:axId val="238834568"/>
      </c:barChart>
      <c:catAx>
        <c:axId val="2388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11C44"/>
                </a:solidFill>
                <a:latin typeface="Source Sans Pro"/>
                <a:cs typeface="Source Sans Pro"/>
              </a:defRPr>
            </a:pPr>
            <a:endParaRPr lang="en-US"/>
          </a:p>
        </c:txPr>
        <c:crossAx val="238834568"/>
        <c:crosses val="autoZero"/>
        <c:auto val="1"/>
        <c:lblAlgn val="ctr"/>
        <c:lblOffset val="100"/>
        <c:noMultiLvlLbl val="0"/>
      </c:catAx>
      <c:valAx>
        <c:axId val="238834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11C44"/>
                </a:solidFill>
                <a:latin typeface="Source Sans Pro"/>
                <a:cs typeface="Source Sans Pro"/>
              </a:defRPr>
            </a:pPr>
            <a:endParaRPr lang="en-US"/>
          </a:p>
        </c:txPr>
        <c:crossAx val="2388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C0FF-367C-4EB1-81D9-ED59B712F0C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6B5F-3517-4C18-A3B4-428307DE2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college student your essentials are often time built into your bill, tuition, meal plan,</a:t>
            </a:r>
            <a:r>
              <a:rPr lang="en-US" baseline="0" dirty="0" smtClean="0"/>
              <a:t> housing.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4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successfully manage your debt</a:t>
            </a:r>
            <a:r>
              <a:rPr lang="en-US" baseline="0" dirty="0" smtClean="0"/>
              <a:t> a budget is essential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0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making adjustments to you budget start with non-essentials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parents percentages-</a:t>
            </a:r>
            <a:r>
              <a:rPr lang="en-US" baseline="0" dirty="0" smtClean="0"/>
              <a:t> but a good food for thought to categorize spending to determine excess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Percentages based on COA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on free opportunities in college, and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is a living document adjustments</a:t>
            </a:r>
            <a:r>
              <a:rPr lang="en-US" baseline="0" dirty="0" smtClean="0"/>
              <a:t> always made day to day expenses impact week to week, month to month,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times credit card usage is viewed as a temporary expense with the plan to pay off but builds</a:t>
            </a:r>
            <a:r>
              <a:rPr lang="en-US" baseline="0" dirty="0" smtClean="0"/>
              <a:t> into something much less manageable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classification</a:t>
            </a:r>
            <a:r>
              <a:rPr lang="en-US" baseline="0" dirty="0" smtClean="0"/>
              <a:t> will be based on your colleges definition but in general will align with above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0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5B26-E73E-4FFD-ABDA-DCF7B3FEBA8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C7E-DDD4-467C-9FF4-4FE3E106E384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2F8E-5966-4733-A1F5-266F6F64CBF3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CE0-E0E6-4355-962D-9A6634A98811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AEEF-D6CB-4936-B4F3-DB063DE5CF0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65BE-8539-4952-9179-597164833DB8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26BB-71E2-463E-B05A-EB2BE97B577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959B-881D-4617-A505-F6EEBF77242A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5F7F-C9F5-48F6-8744-8F1F0E52B1C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155-6133-4166-9003-79EA49557F91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C525-7E43-4C4E-8C04-04FB318EF1B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D037B3-57AB-4300-AD58-F7F3F6415E2F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fsa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tudentaid.ed.gov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ttermoneyhabits.com/" TargetMode="External"/><Relationship Id="rId5" Type="http://schemas.openxmlformats.org/officeDocument/2006/relationships/hyperlink" Target="http://nslds.ed.gov/" TargetMode="External"/><Relationship Id="rId4" Type="http://schemas.openxmlformats.org/officeDocument/2006/relationships/hyperlink" Target="http://www.mappingyourfutur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505200"/>
            <a:ext cx="68580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7300" b="1" dirty="0" err="1" smtClean="0">
                <a:solidFill>
                  <a:srgbClr val="011C44"/>
                </a:solidFill>
                <a:latin typeface="Source Sans Pro"/>
                <a:cs typeface="Source Sans Pro"/>
              </a:rPr>
              <a:t>Eaglenomics</a:t>
            </a:r>
            <a:r>
              <a:rPr lang="en-US" sz="2800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®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  <a:t>Finances and the </a:t>
            </a:r>
            <a:b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</a:br>
            <a: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  <a:t>College Student</a:t>
            </a:r>
            <a:endParaRPr lang="en-US" dirty="0">
              <a:solidFill>
                <a:srgbClr val="767676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	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4" name="Picture 3" descr="Student Financial Assist WdmkStack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873697" cy="16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400800"/>
            <a:ext cx="6705600" cy="381000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	 www.usi.edu/financial-aid 	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543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11C44"/>
                </a:solidFill>
                <a:latin typeface="ITC Giovanni Std Bold"/>
                <a:cs typeface="ITC Giovanni Std Bold"/>
              </a:rPr>
              <a:t>Student Budget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4363476"/>
              </p:ext>
            </p:extLst>
          </p:nvPr>
        </p:nvGraphicFramePr>
        <p:xfrm>
          <a:off x="609600" y="1676400"/>
          <a:ext cx="4724400" cy="419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Category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Allocation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40-60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20-25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Food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15-20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Books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Misc</a:t>
                      </a:r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/Personal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Transportation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3-5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Savings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0-5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16764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Little </a:t>
            </a: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to no room for choice in Direct Costs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Flexibility </a:t>
            </a: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with Indirect Costs</a:t>
            </a:r>
          </a:p>
        </p:txBody>
      </p:sp>
    </p:spTree>
    <p:extLst>
      <p:ext uri="{BB962C8B-B14F-4D97-AF65-F5344CB8AC3E}">
        <p14:creationId xmlns:p14="http://schemas.microsoft.com/office/powerpoint/2010/main" val="15135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Tips For Managing Your Money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64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Create a budget and stick to it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!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Save and project for future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expenses.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 “FREE” things.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Keep records of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expenses.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Don’t overuse ATM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cards.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Cut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out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coupons.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Pay credit cards off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monthly.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13318" name="Picture 6" descr="http://www.gradloans.com/graduate-financial-aid-blog/wp-content/uploads/2009/03/1bag_of_money-234x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1779198" cy="22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92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Remember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218" name="Picture 2" descr="http://api.ning.com/files/Bh6YW6zO3yni-Vnxt*KvhQjSHOyjMFQ-sG9Su0*947mOg3IYWD6WfcR30rES3oQkZO60M6n3bsi2CUaCzac*0n4CdmdH3DlT/credit_card_deb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19400" cy="2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343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It is easier to make wise spending decisions when you know where your money comes from, how much you have to spend, and where you spend it.  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386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2285998"/>
            <a:ext cx="7391400" cy="2117411"/>
            <a:chOff x="553328" y="4191000"/>
            <a:chExt cx="2951871" cy="783443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53328" y="4191000"/>
              <a:ext cx="2951871" cy="535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C20022"/>
                  </a:solidFill>
                  <a:latin typeface="Source Sans Pro"/>
                  <a:cs typeface="Source Sans Pro"/>
                </a:rPr>
                <a:t>Credit </a:t>
              </a:r>
              <a: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Cards &amp; College </a:t>
              </a:r>
              <a:b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</a:br>
              <a: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Students</a:t>
              </a:r>
              <a:endParaRPr lang="en-US" sz="4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14" name="Picture 10" descr="bs002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911" y="4444747"/>
              <a:ext cx="990600" cy="52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Credit Cards &amp; College Students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447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credit card is a loan!</a:t>
            </a:r>
          </a:p>
          <a:p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Purchases are made on the promise that you will pay in cash for them later, with </a:t>
            </a:r>
            <a:r>
              <a:rPr lang="en-US" sz="2600" b="1" u="sng" dirty="0" smtClean="0">
                <a:solidFill>
                  <a:srgbClr val="011C44"/>
                </a:solidFill>
                <a:latin typeface="Source Sans Pro"/>
                <a:cs typeface="Source Sans Pro"/>
              </a:rPr>
              <a:t>INTEREST</a:t>
            </a: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recent study published by Sallie Mae reported that the average undergraduate carried $3,173 in credit card debt and that the average student graduates owing $4,130.</a:t>
            </a:r>
          </a:p>
        </p:txBody>
      </p:sp>
      <p:pic>
        <p:nvPicPr>
          <p:cNvPr id="10242" name="Picture 2" descr="http://abitmoreinfo.com/wp-content/uploads/2009/10/debt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43434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>
                    <a:lumMod val="95000"/>
                  </a:schemeClr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>
                  <a:lumMod val="95000"/>
                </a:schemeClr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33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846" y="609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Avoid Credit Card Pitfalls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pic>
        <p:nvPicPr>
          <p:cNvPr id="9220" name="Picture 4" descr="http://www.giscp.com/wp-content/uploads/2011/02/Credit-Card-Problem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17486"/>
            <a:ext cx="2384230" cy="20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723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Keep only one major credit card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Don't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charge anything you cannot pay for right away except for real emergencies. 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Always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be sure to pay more than the minimum requirement.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Always ask yourself, “Would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I ask for a loan for this?"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not use a cash advance from a credit card unless you have a serious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emergency.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599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38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4240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Credit Scores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35% Payment History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Delinquencies on record for 7 years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30% Amounts Owed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15% Length of Credit History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10% New Credit and Recently Opened Accounts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10% Types of Credit in 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Revolving vs. Installment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26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1905000"/>
            <a:ext cx="7045242" cy="3244948"/>
            <a:chOff x="4800600" y="3810000"/>
            <a:chExt cx="3618880" cy="1492348"/>
          </a:xfrm>
        </p:grpSpPr>
        <p:pic>
          <p:nvPicPr>
            <p:cNvPr id="9" name="Picture 6" descr="http://www.leavedebtbehind.com/wp-content/uploads/2011/01/images-150x150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0"/>
              <a:ext cx="1492348" cy="149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09680" y="4152767"/>
              <a:ext cx="2209800" cy="8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Student Loans</a:t>
              </a:r>
              <a:endParaRPr lang="en-US" sz="5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351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Student Loans </a:t>
            </a:r>
          </a:p>
        </p:txBody>
      </p:sp>
      <p:pic>
        <p:nvPicPr>
          <p:cNvPr id="10242" name="Picture 2" descr="http://2.bp.blogspot.com/_owDRpQ-h95Y/S94OhbU44WI/AAAAAAAAAZQ/J7SKMBFoIhg/s1600/student+loan+deb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52750" cy="38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057400"/>
            <a:ext cx="5410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  <a:hlinkClick r:id="rId4"/>
              </a:rPr>
              <a:t>www.FAFSA.gov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to determine gift aid eligibility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Only borrow what you absolutely need.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Remember this is a loan and it does have to be repaid!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5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2828" y="304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Smart Borrowing Tips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Figure your total college expenses.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Subtract any “free money” (grant, scholarships or merit awards).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Subtract all possible sources of cash.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Make budget cuts where possible.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Borrow Federal student loans FIRST!</a:t>
            </a:r>
            <a:endParaRPr lang="en-US" sz="2800" b="1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00" y="2715875"/>
            <a:ext cx="240705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11C44"/>
                </a:solidFill>
                <a:latin typeface="ITC Giovanni Std Book"/>
                <a:cs typeface="ITC Giovanni Std Book"/>
              </a:rPr>
              <a:t>What You Need To Know….</a:t>
            </a:r>
            <a:endParaRPr lang="en-US" sz="3600" b="1" dirty="0">
              <a:solidFill>
                <a:srgbClr val="011C44"/>
              </a:solidFill>
              <a:latin typeface="ITC Giovanni Std Book"/>
              <a:cs typeface="ITC Giovanni Std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5462" y="3733800"/>
            <a:ext cx="3556009" cy="1777413"/>
            <a:chOff x="386862" y="1743017"/>
            <a:chExt cx="3085665" cy="1570256"/>
          </a:xfrm>
        </p:grpSpPr>
        <p:sp>
          <p:nvSpPr>
            <p:cNvPr id="3" name="TextBox 2"/>
            <p:cNvSpPr txBox="1"/>
            <p:nvPr/>
          </p:nvSpPr>
          <p:spPr>
            <a:xfrm>
              <a:off x="386862" y="1884104"/>
              <a:ext cx="228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Managing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050" name="Picture 2" descr="http://www.real-life-money-management.com/image-files/managingdebtartic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927" y="1743017"/>
              <a:ext cx="1371600" cy="15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78413" y="1676400"/>
            <a:ext cx="3684985" cy="1219200"/>
            <a:chOff x="5181600" y="1905000"/>
            <a:chExt cx="3243223" cy="830122"/>
          </a:xfrm>
        </p:grpSpPr>
        <p:sp>
          <p:nvSpPr>
            <p:cNvPr id="4" name="TextBox 3"/>
            <p:cNvSpPr txBox="1"/>
            <p:nvPr/>
          </p:nvSpPr>
          <p:spPr>
            <a:xfrm>
              <a:off x="6215024" y="1956883"/>
              <a:ext cx="2209799" cy="35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Budgeting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2052" name="Picture 4" descr="http://teleburst.files.wordpress.com/2010/05/budget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834683" cy="83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419600" y="1752602"/>
            <a:ext cx="4038600" cy="1264366"/>
            <a:chOff x="553328" y="4191000"/>
            <a:chExt cx="2951871" cy="100832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53328" y="4191000"/>
              <a:ext cx="2951871" cy="760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11C44"/>
                  </a:solidFill>
                  <a:latin typeface="Source Sans Pro"/>
                  <a:cs typeface="Source Sans Pro"/>
                </a:rPr>
                <a:t>Credit </a:t>
              </a:r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Cards &amp; College </a:t>
              </a:r>
              <a:b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</a:br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Students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8" name="Picture 10" descr="bs0025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715" y="4669626"/>
              <a:ext cx="990600" cy="52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563402"/>
            <a:ext cx="3048000" cy="1492348"/>
            <a:chOff x="4800600" y="3810000"/>
            <a:chExt cx="3048000" cy="1492348"/>
          </a:xfrm>
        </p:grpSpPr>
        <p:pic>
          <p:nvPicPr>
            <p:cNvPr id="2054" name="Picture 6" descr="http://www.leavedebtbehind.com/wp-content/uploads/2011/01/images-150x150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0"/>
              <a:ext cx="1492348" cy="149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48400" y="4056598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Student Loans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609600" y="640080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55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Direct Loans:</a:t>
            </a:r>
          </a:p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What You Should Know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09572"/>
              </p:ext>
            </p:extLst>
          </p:nvPr>
        </p:nvGraphicFramePr>
        <p:xfrm>
          <a:off x="761999" y="1628239"/>
          <a:ext cx="7620001" cy="35533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60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35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Classification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Hours Earned</a:t>
                      </a: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Annual Maximum </a:t>
                      </a:r>
                      <a:b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Subsidized</a:t>
                      </a: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Additional </a:t>
                      </a:r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Unsubsidized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Annual </a:t>
                      </a:r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Maximum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Freshman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0-29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$3,500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Sophomore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30 – 59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$4,500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$6,500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Junior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60 – 89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$7,500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Senior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90+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$7,500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$20,500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$20,500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982" y="5181600"/>
            <a:ext cx="4750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Undergraduate amounts above assumed Dependent Student</a:t>
            </a:r>
            <a:endParaRPr lang="en-US" sz="1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922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Interest Rates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20100"/>
              </p:ext>
            </p:extLst>
          </p:nvPr>
        </p:nvGraphicFramePr>
        <p:xfrm>
          <a:off x="1371600" y="1676400"/>
          <a:ext cx="67818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 TYPE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GRADE LEVEL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INTEREST 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(1</a:t>
                      </a:r>
                      <a:r>
                        <a:rPr lang="en-US" sz="1400" b="0" baseline="30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st</a:t>
                      </a:r>
                      <a:r>
                        <a:rPr lang="en-US" sz="1400" b="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disb</a:t>
                      </a:r>
                      <a:r>
                        <a:rPr lang="en-US" sz="1400" b="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 7/1/17-6/30/18)</a:t>
                      </a:r>
                      <a:endParaRPr lang="en-US" sz="1800" b="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Subsidized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4.45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N/A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Unsubsidized 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4.45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6.00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PLUS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Parent and Grad Student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7.00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Private /</a:t>
                      </a:r>
                      <a:r>
                        <a:rPr lang="en-US" sz="200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Alternative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Must contact lender for interest rates </a:t>
                      </a:r>
                      <a:endParaRPr lang="en-US" sz="18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?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788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Repayment</a:t>
            </a:r>
            <a:r>
              <a:rPr lang="en-US" sz="4000" dirty="0" smtClean="0"/>
              <a:t> 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447800"/>
            <a:ext cx="7086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Six month “grace period”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A</a:t>
            </a: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fter </a:t>
            </a: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you leave school </a:t>
            </a:r>
            <a:endParaRPr lang="en-US" sz="28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Drop </a:t>
            </a: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below </a:t>
            </a: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half-time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$29,400 average loan debt at graduation</a:t>
            </a:r>
          </a:p>
          <a:p>
            <a:endParaRPr lang="en-US" sz="2800" dirty="0"/>
          </a:p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student loan repayment options available are designed to be flexible and adaptable to individual needs. For more details regarding repayment plans, visit the government web 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site: </a:t>
            </a:r>
          </a:p>
          <a:p>
            <a:pPr algn="ctr"/>
            <a:r>
              <a:rPr lang="en-US" sz="2400" u="sng" dirty="0" smtClean="0">
                <a:solidFill>
                  <a:srgbClr val="011C44"/>
                </a:solidFill>
                <a:latin typeface="Source Sans Pro"/>
                <a:cs typeface="Source Sans Pro"/>
                <a:hlinkClick r:id="rId3"/>
              </a:rPr>
              <a:t>www. StudentAid.ed.gov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8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Sample Repayment Plan </a:t>
            </a:r>
          </a:p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(assuming Standard Payment Plan at 4.45% interest)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26154"/>
              </p:ext>
            </p:extLst>
          </p:nvPr>
        </p:nvGraphicFramePr>
        <p:xfrm>
          <a:off x="304800" y="1828800"/>
          <a:ext cx="8305800" cy="38977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Principal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 Amount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Number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of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Payments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Monthly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Payment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Amount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Amount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Paid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Interest Repaid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$5,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$51.70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$1,203.62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$6,203.62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$10,000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$103.40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$2,407.71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$12,407.71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$15,000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$155.10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$3,611.56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$18,611.56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$20,000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$206.80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$4,815.41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$24,815.41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$25,000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$258.49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$6,019.27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$31,019.27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$27,000</a:t>
                      </a: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  <a:endParaRPr lang="en-US" sz="1600" kern="12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$279.28</a:t>
                      </a:r>
                      <a:endParaRPr lang="en-US" sz="1600" kern="12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$6,513.69</a:t>
                      </a:r>
                      <a:endParaRPr lang="en-US" sz="1600" kern="12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$33,513.69</a:t>
                      </a:r>
                      <a:endParaRPr lang="en-US" sz="1600" kern="12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453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$310.19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$7,223.12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$37,223.12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$35,000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$361.89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$8,426.97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$33,426.97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5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$40,000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$413.59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$9,630.83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$4,9630.83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85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1371600"/>
          <a:ext cx="6934200" cy="41516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Monthly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Gross Pay </a:t>
                      </a:r>
                      <a:b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($35,000/year salary)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$2916.67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Federal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Tax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-$369.90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FICA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-$180.83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Medicare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-$42.29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State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-$96.25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County Tax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-$45.59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Health Insurance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-$114.24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Net</a:t>
                      </a:r>
                      <a:r>
                        <a:rPr lang="en-US" b="1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Pay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$2,067.57</a:t>
                      </a:r>
                      <a:endParaRPr lang="en-US" sz="2400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1210310"/>
          <a:ext cx="6934200" cy="442849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Rent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(2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bedroom apartment)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-$731.00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Gas/Electric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-$200.46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Cable/Internet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-$89.97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Smart Phone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Plan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-$108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2016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Jeep Renegade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(4 year $16,386 loan at 4.36%)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-373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Car Insurance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-$88.17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Gas</a:t>
                      </a:r>
                      <a:b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$2.14/gallon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-$111.46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Minus Living</a:t>
                      </a:r>
                      <a:r>
                        <a:rPr lang="en-US" b="1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Expenses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$365.51</a:t>
                      </a:r>
                      <a:endParaRPr lang="en-US" sz="2400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06591"/>
              </p:ext>
            </p:extLst>
          </p:nvPr>
        </p:nvGraphicFramePr>
        <p:xfrm>
          <a:off x="838200" y="1676400"/>
          <a:ext cx="7467600" cy="178181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Credit Card Payment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($4,130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at 17.99%)*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-$164.19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Loan Repayment</a:t>
                      </a:r>
                      <a:b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($27,000 at 4.45% for 10 years)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-$279.28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Minus Debt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$-77.96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961536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Notice this budget does not include groceries</a:t>
            </a:r>
            <a:r>
              <a:rPr lang="en-US" b="1" dirty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  <a:r>
              <a:rPr lang="en-US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($112.25).</a:t>
            </a:r>
          </a:p>
          <a:p>
            <a:endParaRPr lang="en-US" b="1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dirty="0"/>
          </a:p>
          <a:p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*</a:t>
            </a:r>
            <a:r>
              <a:rPr lang="en-US" sz="1200" dirty="0">
                <a:solidFill>
                  <a:srgbClr val="011C44"/>
                </a:solidFill>
                <a:latin typeface="Source Sans Pro"/>
                <a:cs typeface="Source Sans Pro"/>
              </a:rPr>
              <a:t>Initial minimum payment, if continued with no new charges payoff would be 3 years</a:t>
            </a:r>
          </a:p>
          <a:p>
            <a:endParaRPr lang="en-US" b="1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73" y="3733799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 Adjusted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30826"/>
              </p:ext>
            </p:extLst>
          </p:nvPr>
        </p:nvGraphicFramePr>
        <p:xfrm>
          <a:off x="838200" y="1676400"/>
          <a:ext cx="7467600" cy="29235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Roommate 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Split rent/utilities/cable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+$510.72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No new car (optional)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+373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Cut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credit card usage in college in half ($2,075, 3 years @ $75.01)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+89.18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Reduce loan borrowing to $20,000</a:t>
                      </a:r>
                    </a:p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 </a:t>
                      </a:r>
                      <a:r>
                        <a:rPr lang="en-US" b="0" dirty="0" err="1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yr</a:t>
                      </a: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@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$200.82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+72.48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New Balance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$976.41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4572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Minor budget adjustments can result in major impact on your ability to meet your financial needs.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095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302" y="42240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Consequences of Default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" y="1579126"/>
            <a:ext cx="77173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Denied employment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Wage garnishment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$176M 4</a:t>
            </a:r>
            <a:r>
              <a:rPr lang="en-US" sz="1600" baseline="30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</a:t>
            </a: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 err="1" smtClean="0">
                <a:solidFill>
                  <a:srgbClr val="011C44"/>
                </a:solidFill>
                <a:latin typeface="Source Sans Pro"/>
                <a:cs typeface="Source Sans Pro"/>
              </a:rPr>
              <a:t>qtr</a:t>
            </a:r>
            <a:r>
              <a:rPr lang="en-US" sz="1600" smtClean="0">
                <a:solidFill>
                  <a:srgbClr val="011C44"/>
                </a:solidFill>
                <a:latin typeface="Source Sans Pro"/>
                <a:cs typeface="Source Sans Pro"/>
              </a:rPr>
              <a:t> 2015</a:t>
            </a:r>
            <a:endParaRPr lang="en-US" sz="16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Tax refund withheld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Ineligible for further student aid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Derogatory credit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Legal action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49012"/>
            <a:ext cx="2047875" cy="33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89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04801" y="2489786"/>
            <a:ext cx="8839201" cy="2006014"/>
            <a:chOff x="89796" y="1727787"/>
            <a:chExt cx="3796404" cy="1570256"/>
          </a:xfrm>
        </p:grpSpPr>
        <p:sp>
          <p:nvSpPr>
            <p:cNvPr id="13" name="TextBox 12"/>
            <p:cNvSpPr txBox="1"/>
            <p:nvPr/>
          </p:nvSpPr>
          <p:spPr>
            <a:xfrm>
              <a:off x="89796" y="1926153"/>
              <a:ext cx="2280138" cy="72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Managing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4" name="Picture 2" descr="http://www.real-life-money-management.com/image-files/managingdebtartic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727787"/>
              <a:ext cx="1371600" cy="15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4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1" y="2362200"/>
            <a:ext cx="7359746" cy="1828800"/>
            <a:chOff x="5181600" y="1905000"/>
            <a:chExt cx="3124198" cy="830122"/>
          </a:xfrm>
        </p:grpSpPr>
        <p:sp>
          <p:nvSpPr>
            <p:cNvPr id="9" name="TextBox 8"/>
            <p:cNvSpPr txBox="1"/>
            <p:nvPr/>
          </p:nvSpPr>
          <p:spPr>
            <a:xfrm>
              <a:off x="6095999" y="2057400"/>
              <a:ext cx="2209799" cy="4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Budgeting</a:t>
              </a:r>
              <a:endParaRPr lang="en-US" sz="5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10" name="Picture 4" descr="http://teleburst.files.wordpress.com/2010/05/budgetin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834683" cy="83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5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Managing Debt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286000"/>
            <a:ext cx="403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Requires careful planning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Manageable debt depends upon: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Your level of income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Living expenses</a:t>
            </a:r>
            <a:endParaRPr lang="en-US" sz="2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165600" cy="3886200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27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Prioritize Your Debt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Pay off higher interest rate debt first.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Pay off smaller balances first.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Make more than one payment a month.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Set up a payment schedule, so you are never late on your payments.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Don’t take on new debt until your budget allows 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it.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9718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3610" y="3581400"/>
            <a:ext cx="46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Failing to plan is planning to fail!</a:t>
            </a:r>
            <a:endParaRPr lang="en-US" sz="2400" b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56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Light at the End of the Tunnel</a:t>
            </a:r>
            <a:endParaRPr lang="en-US" sz="4400" b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43667"/>
              </p:ext>
            </p:extLst>
          </p:nvPr>
        </p:nvGraphicFramePr>
        <p:xfrm>
          <a:off x="685800" y="9144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832" y="52826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National unemployment rate 5.7%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Unemployment for college graduates  2.8%</a:t>
            </a:r>
            <a:endParaRPr lang="en-US" sz="1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1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Helpful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086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3"/>
              </a:rPr>
              <a:t>http://www.finaid.org/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Loan Repayment calculator includes needed salary based on level of indebtedness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Student budget calculator is a good starting off point in developing your budget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4"/>
              </a:rPr>
              <a:t>http://www.mappingyourfuture.org/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Debt wizard recommends maximum borrowing based on expected salary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5"/>
              </a:rPr>
              <a:t>http://nslds.ed.gov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6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6"/>
              </a:rPr>
              <a:t>https://www.Bettermoneyhabits.com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687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38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How To Prepare A Budget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pic>
        <p:nvPicPr>
          <p:cNvPr id="5122" name="Picture 2" descr="http://2.bp.blogspot.com/_ZYjTSlDCvXo/S7ylA5b8LMI/AAAAAAAAAoQ/zvscvqIuwqU/s1600/budg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269240" cy="19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6248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budget involves two key components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:</a:t>
            </a:r>
          </a:p>
          <a:p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List of income and expenses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Where your money comes from and where it goes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plan for meeting responsibilities and goals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solidFill>
                  <a:srgbClr val="011C44"/>
                </a:solidFill>
                <a:latin typeface="Source Sans Pro"/>
                <a:cs typeface="Source Sans Pro"/>
              </a:rPr>
              <a:t>It helps you determine where you are financially, and will help you figure out which road to take to gain financial stability</a:t>
            </a: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.</a:t>
            </a:r>
            <a:endParaRPr lang="en-US" sz="1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625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There are two types of expenses: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Non-essentials</a:t>
            </a:r>
            <a:endParaRPr lang="en-US" sz="28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2506750"/>
            <a:ext cx="2362200" cy="3132050"/>
            <a:chOff x="698695" y="2438400"/>
            <a:chExt cx="2362200" cy="3132050"/>
          </a:xfrm>
        </p:grpSpPr>
        <p:pic>
          <p:nvPicPr>
            <p:cNvPr id="6146" name="Picture 2" descr="http://joan4.crabbysbeach.com/blogs/files/2010/03/buying-grocerie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95" y="3048000"/>
              <a:ext cx="2362200" cy="252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6547" y="2438400"/>
              <a:ext cx="2146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Essentials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14020"/>
            <a:ext cx="2131123" cy="2726670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financial-aid     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812-464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-1767</a:t>
            </a:r>
          </a:p>
        </p:txBody>
      </p:sp>
    </p:spTree>
    <p:extLst>
      <p:ext uri="{BB962C8B-B14F-4D97-AF65-F5344CB8AC3E}">
        <p14:creationId xmlns:p14="http://schemas.microsoft.com/office/powerpoint/2010/main" val="10715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85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Essential 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612" y="1447800"/>
            <a:ext cx="7755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Essential expenses are necessities: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Housing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Utilities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Transportation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Groceries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You can reduce essential expenses by changing spending habits!  </a:t>
            </a:r>
            <a:endParaRPr lang="en-US" sz="2800" i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pic>
        <p:nvPicPr>
          <p:cNvPr id="7170" name="Picture 2" descr="http://www.businessweek.com/managing/economic_recovery/blog/archives/Housing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75" y="1974931"/>
            <a:ext cx="1830489" cy="18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RsVKebj7NeBZGlgu551HDJ3GCrij8LfRlLdsPZSmhgJ2MWrlrz&amp;t=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524000" cy="14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83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415" y="685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Non-essential 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827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Non-essential expenses are expenses that make life more “comfortable,” such as:</a:t>
            </a:r>
            <a:endParaRPr lang="en-US" sz="28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Cable T.V.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he latest cell phone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C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redit card bills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   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You can reduce non-essential expenses or eliminate them altogether!</a:t>
            </a:r>
            <a:endParaRPr lang="en-US" sz="2400" i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5600"/>
            <a:ext cx="2131123" cy="2726670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916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4240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Budget Components*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83583"/>
              </p:ext>
            </p:extLst>
          </p:nvPr>
        </p:nvGraphicFramePr>
        <p:xfrm>
          <a:off x="762000" y="1143000"/>
          <a:ext cx="3810000" cy="4251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Category</a:t>
                      </a:r>
                      <a:endParaRPr lang="en-US" b="1" i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Allocation</a:t>
                      </a:r>
                      <a:endParaRPr lang="en-US" b="1" i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25-35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Utilities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Food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Transportation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Medical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Clothing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Savings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Debt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Payments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Misc Personal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Charitable Giving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4648200"/>
            <a:ext cx="3624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*Recommendations from popular      debt expert Dave Ramsey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792069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Percentages in your budget will be based on your personal needs or goals.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Categorizing your spending allows you to recognize where changes can or need  to be made. 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469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USI Cost of Attendance Budget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07524"/>
              </p:ext>
            </p:extLst>
          </p:nvPr>
        </p:nvGraphicFramePr>
        <p:xfrm>
          <a:off x="381000" y="1524000"/>
          <a:ext cx="4114800" cy="35052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2018-2019 </a:t>
                      </a:r>
                      <a:r>
                        <a:rPr lang="en-US" sz="1300" b="1" i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r>
                        <a:rPr lang="en-US" sz="1300" b="1" i="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Student</a:t>
                      </a:r>
                    </a:p>
                    <a:p>
                      <a:pPr algn="ctr"/>
                      <a:r>
                        <a:rPr lang="en-US" sz="1300" b="1" i="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Enrolled in 30 credit hours</a:t>
                      </a:r>
                    </a:p>
                    <a:p>
                      <a:pPr algn="ctr"/>
                      <a:r>
                        <a:rPr lang="en-US" sz="1300" b="1" i="0" u="sng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Living on Campus</a:t>
                      </a:r>
                      <a:endParaRPr lang="en-US" sz="1300" b="1" i="0" dirty="0">
                        <a:solidFill>
                          <a:srgbClr val="C20022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Resident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Non-Resident</a:t>
                      </a: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$8,139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$19,227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4,806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4,806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Food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4,296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4,296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300" u="sng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Estimated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Direct Costs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16,608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27,264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Books/Supplies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Misc./Personal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1,740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1,740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Transportation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$750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$750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Budget/COA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$20,871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$31,959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9721878"/>
              </p:ext>
            </p:extLst>
          </p:nvPr>
        </p:nvGraphicFramePr>
        <p:xfrm>
          <a:off x="4648198" y="1524000"/>
          <a:ext cx="4191002" cy="35052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4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2018-2019 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Student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Enrolled in 30 credit hours</a:t>
                      </a:r>
                    </a:p>
                    <a:p>
                      <a:pPr algn="ctr"/>
                      <a:r>
                        <a:rPr lang="en-US" sz="1300" u="sng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Living In Own Home/Apartment</a:t>
                      </a:r>
                      <a:endParaRPr lang="en-US" sz="1300" b="1" dirty="0">
                        <a:solidFill>
                          <a:srgbClr val="C20022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Resident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Non-Resident</a:t>
                      </a: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$8,139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$19,227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300" u="sng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Estimated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Direct Costs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$8,139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$19,227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$6,174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$6,174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Food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$4,296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$4,296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Books/Supplies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Misc./Personal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1,740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$1,740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Transportation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$1,354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1,354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Budget/COA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$22,843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$33,931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2999" y="6400800"/>
            <a:ext cx="6553201" cy="365125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	www.usi.edu/financial-aid     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              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4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FF00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1577</Words>
  <Application>Microsoft Office PowerPoint</Application>
  <PresentationFormat>On-screen Show (4:3)</PresentationFormat>
  <Paragraphs>491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Impact</vt:lpstr>
      <vt:lpstr>ITC Giovanni Std Bold</vt:lpstr>
      <vt:lpstr>ITC Giovanni Std Book</vt:lpstr>
      <vt:lpstr>Source Sans Pro</vt:lpstr>
      <vt:lpstr>Times New Roman</vt:lpstr>
      <vt:lpstr>Wingdings</vt:lpstr>
      <vt:lpstr>NewsPrint</vt:lpstr>
      <vt:lpstr> Eaglenomics® Finances and the  College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 Cost of Attendance Budget</vt:lpstr>
      <vt:lpstr>Student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at the End of the Tunnel</vt:lpstr>
      <vt:lpstr>PowerPoint Presentation</vt:lpstr>
    </vt:vector>
  </TitlesOfParts>
  <Company>USI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Kathy M.</dc:creator>
  <cp:lastModifiedBy>Adams, Tracy A</cp:lastModifiedBy>
  <cp:revision>171</cp:revision>
  <dcterms:created xsi:type="dcterms:W3CDTF">2011-03-31T17:02:55Z</dcterms:created>
  <dcterms:modified xsi:type="dcterms:W3CDTF">2018-05-30T19:38:12Z</dcterms:modified>
</cp:coreProperties>
</file>