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57" r:id="rId3"/>
    <p:sldId id="277" r:id="rId4"/>
    <p:sldId id="276" r:id="rId5"/>
    <p:sldId id="261" r:id="rId6"/>
    <p:sldId id="262" r:id="rId7"/>
    <p:sldId id="263" r:id="rId8"/>
    <p:sldId id="286" r:id="rId9"/>
    <p:sldId id="294" r:id="rId10"/>
    <p:sldId id="291" r:id="rId11"/>
    <p:sldId id="273" r:id="rId12"/>
    <p:sldId id="264" r:id="rId13"/>
    <p:sldId id="278" r:id="rId14"/>
    <p:sldId id="265" r:id="rId15"/>
    <p:sldId id="266" r:id="rId16"/>
    <p:sldId id="287" r:id="rId17"/>
    <p:sldId id="279" r:id="rId18"/>
    <p:sldId id="267" r:id="rId19"/>
    <p:sldId id="268" r:id="rId20"/>
    <p:sldId id="269" r:id="rId21"/>
    <p:sldId id="270" r:id="rId22"/>
    <p:sldId id="271" r:id="rId23"/>
    <p:sldId id="280" r:id="rId24"/>
    <p:sldId id="295" r:id="rId25"/>
    <p:sldId id="296" r:id="rId26"/>
    <p:sldId id="297" r:id="rId27"/>
    <p:sldId id="298" r:id="rId28"/>
    <p:sldId id="272" r:id="rId29"/>
    <p:sldId id="260" r:id="rId30"/>
    <p:sldId id="258" r:id="rId31"/>
    <p:sldId id="281" r:id="rId32"/>
    <p:sldId id="275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83"/>
    <a:srgbClr val="011C44"/>
    <a:srgbClr val="FF7354"/>
    <a:srgbClr val="FFC86A"/>
    <a:srgbClr val="7DD4A0"/>
    <a:srgbClr val="C20022"/>
    <a:srgbClr val="000000"/>
    <a:srgbClr val="767676"/>
    <a:srgbClr val="F30D0D"/>
    <a:srgbClr val="74A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5377" autoAdjust="0"/>
  </p:normalViewPr>
  <p:slideViewPr>
    <p:cSldViewPr>
      <p:cViewPr varScale="1">
        <p:scale>
          <a:sx n="106" d="100"/>
          <a:sy n="106" d="100"/>
        </p:scale>
        <p:origin x="11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400"/>
            </a:pPr>
            <a:r>
              <a:rPr lang="en-US" sz="1400" dirty="0">
                <a:solidFill>
                  <a:srgbClr val="011C44"/>
                </a:solidFill>
                <a:latin typeface="Source Sans Pro"/>
                <a:cs typeface="Source Sans Pro"/>
              </a:rPr>
              <a:t>Lifetime Earnings </a:t>
            </a:r>
            <a:r>
              <a:rPr lang="en-US" sz="1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 </a:t>
            </a:r>
          </a:p>
          <a:p>
            <a:pPr algn="ctr">
              <a:defRPr sz="1400"/>
            </a:pPr>
            <a:r>
              <a:rPr lang="en-US" sz="1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(in millions)</a:t>
            </a:r>
            <a:endParaRPr lang="en-US" sz="1400" dirty="0">
              <a:solidFill>
                <a:srgbClr val="011C44"/>
              </a:solidFill>
              <a:latin typeface="Source Sans Pro"/>
              <a:cs typeface="Source Sans Pro"/>
            </a:endParaRPr>
          </a:p>
        </c:rich>
      </c:tx>
      <c:layout>
        <c:manualLayout>
          <c:xMode val="edge"/>
          <c:yMode val="edge"/>
          <c:x val="0.37783171521035597"/>
          <c:y val="0.8779396325459318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560023443671479E-2"/>
          <c:y val="3.6319600674915638E-2"/>
          <c:w val="0.91049499273755796"/>
          <c:h val="0.72657480314960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Lifetime Earnings by Level of Education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4795-4902-AED6-E102882700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11C44"/>
                    </a:solidFill>
                    <a:latin typeface="Source Sans Pro"/>
                    <a:cs typeface="Source Sans Pro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High School Graduate</c:v>
                </c:pt>
                <c:pt idx="1">
                  <c:v>Some College</c:v>
                </c:pt>
                <c:pt idx="2">
                  <c:v>Associates Degree</c:v>
                </c:pt>
                <c:pt idx="3">
                  <c:v>Bachelor's Degree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1.2</c:v>
                </c:pt>
                <c:pt idx="1">
                  <c:v>1.5</c:v>
                </c:pt>
                <c:pt idx="2">
                  <c:v>1.6</c:v>
                </c:pt>
                <c:pt idx="3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95-4902-AED6-E10288270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834176"/>
        <c:axId val="238834568"/>
      </c:barChart>
      <c:catAx>
        <c:axId val="238834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11C44"/>
                </a:solidFill>
                <a:latin typeface="Source Sans Pro"/>
                <a:cs typeface="Source Sans Pro"/>
              </a:defRPr>
            </a:pPr>
            <a:endParaRPr lang="en-US"/>
          </a:p>
        </c:txPr>
        <c:crossAx val="238834568"/>
        <c:crosses val="autoZero"/>
        <c:auto val="1"/>
        <c:lblAlgn val="ctr"/>
        <c:lblOffset val="100"/>
        <c:noMultiLvlLbl val="0"/>
      </c:catAx>
      <c:valAx>
        <c:axId val="238834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11C44"/>
                </a:solidFill>
                <a:latin typeface="Source Sans Pro"/>
                <a:cs typeface="Source Sans Pro"/>
              </a:defRPr>
            </a:pPr>
            <a:endParaRPr lang="en-US"/>
          </a:p>
        </c:txPr>
        <c:crossAx val="23883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AC0FF-367C-4EB1-81D9-ED59B712F0C9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B6B5F-3517-4C18-A3B4-428307DE2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87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 college student your essentials are often time built into your bill, tuition, meal plan,</a:t>
            </a:r>
            <a:r>
              <a:rPr lang="en-US" baseline="0" dirty="0" smtClean="0"/>
              <a:t> housing.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6B5F-3517-4C18-A3B4-428307DE29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08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6B5F-3517-4C18-A3B4-428307DE290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53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6B5F-3517-4C18-A3B4-428307DE290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248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successfully manage your debt</a:t>
            </a:r>
            <a:r>
              <a:rPr lang="en-US" baseline="0" dirty="0" smtClean="0"/>
              <a:t> a budget is essential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6B5F-3517-4C18-A3B4-428307DE290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13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6B5F-3517-4C18-A3B4-428307DE290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09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making adjustments to you budget start with non-essentials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6B5F-3517-4C18-A3B4-428307DE29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27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parents percentages-</a:t>
            </a:r>
            <a:r>
              <a:rPr lang="en-US" baseline="0" dirty="0" smtClean="0"/>
              <a:t> but a good food for thought to categorize spending to determine excess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6B5F-3517-4C18-A3B4-428307DE29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5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Percentages based on COA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6B5F-3517-4C18-A3B4-428307DE29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Expand</a:t>
            </a:r>
            <a:r>
              <a:rPr lang="en-US" baseline="0" dirty="0" smtClean="0"/>
              <a:t> on free opportunities in college, and </a:t>
            </a:r>
            <a:r>
              <a:rPr lang="en-US" baseline="0" dirty="0" err="1" smtClean="0"/>
              <a:t>atm</a:t>
            </a:r>
            <a:r>
              <a:rPr lang="en-US" baseline="0" dirty="0" smtClean="0"/>
              <a:t> usage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6B5F-3517-4C18-A3B4-428307DE29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41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Budget is a living document adjustments</a:t>
            </a:r>
            <a:r>
              <a:rPr lang="en-US" baseline="0" dirty="0" smtClean="0"/>
              <a:t> always made day to day expenses impact week to week, month to month,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6B5F-3517-4C18-A3B4-428307DE29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91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Often times credit card usage is viewed as a temporary expense with the plan to pay off but builds</a:t>
            </a:r>
            <a:r>
              <a:rPr lang="en-US" baseline="0" dirty="0" smtClean="0"/>
              <a:t> into something much less manageable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6B5F-3517-4C18-A3B4-428307DE29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75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Year classification</a:t>
            </a:r>
            <a:r>
              <a:rPr lang="en-US" baseline="0" dirty="0" smtClean="0"/>
              <a:t> will be based on your colleges definition but in general will align with above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6B5F-3517-4C18-A3B4-428307DE29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04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B6B5F-3517-4C18-A3B4-428307DE29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3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5B26-E73E-4FFD-ABDA-DCF7B3FEBA86}" type="datetime1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Student Financial Assistance     www.usi.edu/finaid     (812)464-1767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A6AC-9D4F-4E50-8D03-38F1D66BE4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4C7E-DDD4-467C-9FF4-4FE3E106E384}" type="datetime1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Student Financial Assistance     www.usi.edu/finaid     (812)464-1767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A6AC-9D4F-4E50-8D03-38F1D66BE4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2F8E-5966-4733-A1F5-266F6F64CBF3}" type="datetime1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Student Financial Assistance     www.usi.edu/finaid     (812)464-1767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A6AC-9D4F-4E50-8D03-38F1D66BE4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6CE0-E0E6-4355-962D-9A6634A98811}" type="datetime1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Student Financial Assistance     www.usi.edu/finaid     (812)464-1767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A6AC-9D4F-4E50-8D03-38F1D66BE4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AEEF-D6CB-4936-B4F3-DB063DE5CF0B}" type="datetime1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Student Financial Assistance     www.usi.edu/finaid     (812)464-1767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A6AC-9D4F-4E50-8D03-38F1D66BE4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65BE-8539-4952-9179-597164833DB8}" type="datetime1">
              <a:rPr lang="en-US" smtClean="0"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Student Financial Assistance     www.usi.edu/finaid     (812)464-1767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A6AC-9D4F-4E50-8D03-38F1D66BE4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26BB-71E2-463E-B05A-EB2BE97B577C}" type="datetime1">
              <a:rPr lang="en-US" smtClean="0"/>
              <a:t>2/20/2017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Student Financial Assistance     www.usi.edu/finaid     (812)464-1767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A6AC-9D4F-4E50-8D03-38F1D66BE4B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959B-881D-4617-A505-F6EEBF77242A}" type="datetime1">
              <a:rPr lang="en-US" smtClean="0"/>
              <a:t>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Student Financial Assistance     www.usi.edu/finaid     (812)464-1767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A6AC-9D4F-4E50-8D03-38F1D66BE4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5F7F-C9F5-48F6-8744-8F1F0E52B1CC}" type="datetime1">
              <a:rPr lang="en-US" smtClean="0"/>
              <a:t>2/20/2017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Student Financial Assistance     www.usi.edu/finaid     (812)464-1767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A6AC-9D4F-4E50-8D03-38F1D66BE4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9155-6133-4166-9003-79EA49557F91}" type="datetime1">
              <a:rPr lang="en-US" smtClean="0"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Student Financial Assistance     www.usi.edu/finaid     (812)464-1767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A6AC-9D4F-4E50-8D03-38F1D66BE4B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C525-7E43-4C4E-8C04-04FB318EF1BB}" type="datetime1">
              <a:rPr lang="en-US" smtClean="0"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Student Financial Assistance     www.usi.edu/finaid     (812)464-1767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A6AC-9D4F-4E50-8D03-38F1D66BE4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5D037B3-57AB-4300-AD58-F7F3F6415E2F}" type="datetime1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Student Financial Assistance     www.usi.edu/finaid     (812)464-1767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1B5A6AC-9D4F-4E50-8D03-38F1D66BE4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afsa.gov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eralstudentaid.ed.gov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aid.org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ettermoneyhabits.com/" TargetMode="External"/><Relationship Id="rId5" Type="http://schemas.openxmlformats.org/officeDocument/2006/relationships/hyperlink" Target="http://nslds.ed.gov/" TargetMode="External"/><Relationship Id="rId4" Type="http://schemas.openxmlformats.org/officeDocument/2006/relationships/hyperlink" Target="http://www.mappingyourfuture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505200"/>
            <a:ext cx="6858000" cy="16764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7300" b="1" dirty="0" err="1" smtClean="0">
                <a:solidFill>
                  <a:srgbClr val="011C44"/>
                </a:solidFill>
                <a:latin typeface="Source Sans Pro"/>
                <a:cs typeface="Source Sans Pro"/>
              </a:rPr>
              <a:t>Eaglenomics</a:t>
            </a:r>
            <a:r>
              <a:rPr lang="en-US" sz="2800" b="1" dirty="0" smtClean="0">
                <a:solidFill>
                  <a:srgbClr val="011C44"/>
                </a:solidFill>
                <a:latin typeface="Source Sans Pro"/>
                <a:cs typeface="Source Sans Pro"/>
              </a:rPr>
              <a:t>®</a:t>
            </a:r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dirty="0" smtClean="0">
                <a:solidFill>
                  <a:srgbClr val="767676"/>
                </a:solidFill>
                <a:latin typeface="Source Sans Pro"/>
                <a:cs typeface="Source Sans Pro"/>
              </a:rPr>
              <a:t>Finances and the </a:t>
            </a:r>
            <a:br>
              <a:rPr lang="en-US" dirty="0" smtClean="0">
                <a:solidFill>
                  <a:srgbClr val="767676"/>
                </a:solidFill>
                <a:latin typeface="Source Sans Pro"/>
                <a:cs typeface="Source Sans Pro"/>
              </a:rPr>
            </a:br>
            <a:r>
              <a:rPr lang="en-US" dirty="0" smtClean="0">
                <a:solidFill>
                  <a:srgbClr val="767676"/>
                </a:solidFill>
                <a:latin typeface="Source Sans Pro"/>
                <a:cs typeface="Source Sans Pro"/>
              </a:rPr>
              <a:t>College Student</a:t>
            </a:r>
            <a:endParaRPr lang="en-US" dirty="0">
              <a:solidFill>
                <a:srgbClr val="767676"/>
              </a:solidFill>
              <a:latin typeface="Source Sans Pro"/>
              <a:cs typeface="Source Sans Pro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	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pic>
        <p:nvPicPr>
          <p:cNvPr id="4" name="Picture 3" descr="Student Financial Assist WdmkStack-4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85800"/>
            <a:ext cx="4873697" cy="164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 PowerPoint Template-MONO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0" y="6400800"/>
            <a:ext cx="6705600" cy="381000"/>
          </a:xfrm>
        </p:spPr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	 www.usi.edu/financial-aid 	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457200"/>
            <a:ext cx="75438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11C44"/>
                </a:solidFill>
                <a:latin typeface="ITC Giovanni Std Bold"/>
                <a:cs typeface="ITC Giovanni Std Bold"/>
              </a:rPr>
              <a:t>Student Budget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74363476"/>
              </p:ext>
            </p:extLst>
          </p:nvPr>
        </p:nvGraphicFramePr>
        <p:xfrm>
          <a:off x="609600" y="1676400"/>
          <a:ext cx="4724400" cy="4191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8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Category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Allocation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Tuition/Fees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40-60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20-25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Food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15-20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Books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5-7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Misc</a:t>
                      </a:r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/Personal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5-7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Transportation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3-5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Savings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0-5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0" y="1676400"/>
            <a:ext cx="381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Tx/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ClrTx/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ClrTx/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</a:rPr>
              <a:t>Little </a:t>
            </a:r>
            <a:r>
              <a:rPr lang="en-US" dirty="0">
                <a:solidFill>
                  <a:srgbClr val="011C44"/>
                </a:solidFill>
                <a:latin typeface="Source Sans Pro"/>
                <a:cs typeface="Source Sans Pro"/>
              </a:rPr>
              <a:t>to no room for choice in Direct Costs</a:t>
            </a:r>
          </a:p>
          <a:p>
            <a:pPr marL="285750" indent="-285750">
              <a:buClrTx/>
              <a:buFont typeface="Arial" pitchFamily="34" charset="0"/>
              <a:buChar char="•"/>
            </a:pPr>
            <a:endParaRPr lang="en-US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ClrTx/>
              <a:buFont typeface="Arial" pitchFamily="34" charset="0"/>
              <a:buChar char="•"/>
            </a:pPr>
            <a:endParaRPr lang="en-US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</a:rPr>
              <a:t>Flexibility </a:t>
            </a:r>
            <a:r>
              <a:rPr lang="en-US" dirty="0">
                <a:solidFill>
                  <a:srgbClr val="011C44"/>
                </a:solidFill>
                <a:latin typeface="Source Sans Pro"/>
                <a:cs typeface="Source Sans Pro"/>
              </a:rPr>
              <a:t>with Indirect Costs</a:t>
            </a:r>
          </a:p>
        </p:txBody>
      </p:sp>
    </p:spTree>
    <p:extLst>
      <p:ext uri="{BB962C8B-B14F-4D97-AF65-F5344CB8AC3E}">
        <p14:creationId xmlns:p14="http://schemas.microsoft.com/office/powerpoint/2010/main" val="151350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 PowerPoint Template-MONO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304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Tips For Managing Your Money</a:t>
            </a:r>
            <a:endParaRPr lang="en-US" sz="40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524000"/>
            <a:ext cx="6400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011C44"/>
                </a:solidFill>
                <a:latin typeface="Source Sans Pro"/>
                <a:cs typeface="Source Sans Pro"/>
              </a:rPr>
              <a:t>Create a budget and stick to it</a:t>
            </a: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!</a:t>
            </a:r>
          </a:p>
          <a:p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011C44"/>
                </a:solidFill>
                <a:latin typeface="Source Sans Pro"/>
                <a:cs typeface="Source Sans Pro"/>
              </a:rPr>
              <a:t>Save and project for future </a:t>
            </a: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expenses.</a:t>
            </a:r>
          </a:p>
          <a:p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Do “FREE” things.</a:t>
            </a:r>
          </a:p>
          <a:p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011C44"/>
                </a:solidFill>
                <a:latin typeface="Source Sans Pro"/>
                <a:cs typeface="Source Sans Pro"/>
              </a:rPr>
              <a:t>Keep records of </a:t>
            </a: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expenses.</a:t>
            </a:r>
          </a:p>
          <a:p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011C44"/>
                </a:solidFill>
                <a:latin typeface="Source Sans Pro"/>
                <a:cs typeface="Source Sans Pro"/>
              </a:rPr>
              <a:t>Don’t overuse ATM </a:t>
            </a: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cards.</a:t>
            </a:r>
          </a:p>
          <a:p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Cut </a:t>
            </a:r>
            <a:r>
              <a:rPr lang="en-US" sz="2000" dirty="0">
                <a:solidFill>
                  <a:srgbClr val="011C44"/>
                </a:solidFill>
                <a:latin typeface="Source Sans Pro"/>
                <a:cs typeface="Source Sans Pro"/>
              </a:rPr>
              <a:t>out </a:t>
            </a: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coupons.</a:t>
            </a:r>
          </a:p>
          <a:p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011C44"/>
                </a:solidFill>
                <a:latin typeface="Source Sans Pro"/>
                <a:cs typeface="Source Sans Pro"/>
              </a:rPr>
              <a:t>Pay credit cards off </a:t>
            </a: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monthly.</a:t>
            </a:r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  <p:pic>
        <p:nvPicPr>
          <p:cNvPr id="13318" name="Picture 6" descr="http://www.gradloans.com/graduate-financial-aid-blog/wp-content/uploads/2009/03/1bag_of_money-234x30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1779198" cy="228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492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 PowerPoint Template-MONO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5334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Remember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9218" name="Picture 2" descr="http://api.ning.com/files/Bh6YW6zO3yni-Vnxt*KvhQjSHOyjMFQ-sG9Su0*947mOg3IYWD6WfcR30rES3oQkZO60M6n3bsi2CUaCzac*0n4CdmdH3DlT/credit_card_deb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2819400" cy="235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43434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It is easier to make wise spending decisions when you know where your money comes from, how much you have to spend, and where you spend it.  </a:t>
            </a:r>
            <a:endParaRPr lang="en-US" sz="2400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3386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38200" y="2285998"/>
            <a:ext cx="7391400" cy="2117411"/>
            <a:chOff x="553328" y="4191000"/>
            <a:chExt cx="2951871" cy="783443"/>
          </a:xfrm>
        </p:grpSpPr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553328" y="4191000"/>
              <a:ext cx="2951871" cy="535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4400" b="1" dirty="0">
                  <a:solidFill>
                    <a:srgbClr val="C20022"/>
                  </a:solidFill>
                  <a:latin typeface="Source Sans Pro"/>
                  <a:cs typeface="Source Sans Pro"/>
                </a:rPr>
                <a:t>Credit </a:t>
              </a:r>
              <a:r>
                <a:rPr lang="en-US" sz="4400" b="1" dirty="0" smtClean="0">
                  <a:solidFill>
                    <a:srgbClr val="C20022"/>
                  </a:solidFill>
                  <a:latin typeface="Source Sans Pro"/>
                  <a:cs typeface="Source Sans Pro"/>
                </a:rPr>
                <a:t>Cards &amp; College </a:t>
              </a:r>
              <a:br>
                <a:rPr lang="en-US" sz="4400" b="1" dirty="0" smtClean="0">
                  <a:solidFill>
                    <a:srgbClr val="C20022"/>
                  </a:solidFill>
                  <a:latin typeface="Source Sans Pro"/>
                  <a:cs typeface="Source Sans Pro"/>
                </a:rPr>
              </a:br>
              <a:r>
                <a:rPr lang="en-US" sz="4400" b="1" dirty="0" smtClean="0">
                  <a:solidFill>
                    <a:srgbClr val="C20022"/>
                  </a:solidFill>
                  <a:latin typeface="Source Sans Pro"/>
                  <a:cs typeface="Source Sans Pro"/>
                </a:rPr>
                <a:t>Students</a:t>
              </a:r>
              <a:endParaRPr lang="en-US" sz="4400" b="1" dirty="0">
                <a:solidFill>
                  <a:srgbClr val="C20022"/>
                </a:solidFill>
                <a:latin typeface="Source Sans Pro"/>
                <a:cs typeface="Source Sans Pro"/>
              </a:endParaRPr>
            </a:p>
          </p:txBody>
        </p:sp>
        <p:pic>
          <p:nvPicPr>
            <p:cNvPr id="14" name="Picture 10" descr="bs00254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911" y="4444747"/>
              <a:ext cx="990600" cy="529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25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I PowerPoint Template-MONO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6096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Credit Cards &amp; College Students</a:t>
            </a:r>
            <a:endParaRPr lang="en-US" sz="40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14478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A credit card is a loan!</a:t>
            </a:r>
          </a:p>
          <a:p>
            <a:r>
              <a:rPr lang="en-US" sz="26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Purchases are made on the promise that you will pay in cash for them later, with </a:t>
            </a:r>
            <a:r>
              <a:rPr lang="en-US" sz="2600" b="1" u="sng" dirty="0" smtClean="0">
                <a:solidFill>
                  <a:srgbClr val="011C44"/>
                </a:solidFill>
                <a:latin typeface="Source Sans Pro"/>
                <a:cs typeface="Source Sans Pro"/>
              </a:rPr>
              <a:t>INTEREST</a:t>
            </a:r>
            <a:r>
              <a:rPr lang="en-US" sz="26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3048000"/>
            <a:ext cx="8077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6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A recent study published by Sallie Mae reported that the average undergraduate carried $3,173 in credit card debt and that the average student graduates owing $4,130.</a:t>
            </a:r>
          </a:p>
        </p:txBody>
      </p:sp>
      <p:pic>
        <p:nvPicPr>
          <p:cNvPr id="10242" name="Picture 2" descr="http://abitmoreinfo.com/wp-content/uploads/2009/10/debt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69" y="4343400"/>
            <a:ext cx="1219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>
                    <a:lumMod val="95000"/>
                  </a:schemeClr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>
                  <a:lumMod val="95000"/>
                </a:schemeClr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2334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7846" y="6096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Avoid Credit Card Pitfalls</a:t>
            </a:r>
            <a:endParaRPr lang="en-US" sz="40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pic>
        <p:nvPicPr>
          <p:cNvPr id="9220" name="Picture 4" descr="http://www.giscp.com/wp-content/uploads/2011/02/Credit-Card-Problem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17486"/>
            <a:ext cx="2384230" cy="203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971800"/>
            <a:ext cx="7239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011C44"/>
                </a:solidFill>
                <a:latin typeface="Source Sans Pro"/>
                <a:cs typeface="Source Sans Pro"/>
              </a:rPr>
              <a:t>Keep only one major credit card</a:t>
            </a: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.</a:t>
            </a:r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Don't </a:t>
            </a:r>
            <a:r>
              <a:rPr lang="en-US" sz="2000" dirty="0">
                <a:solidFill>
                  <a:srgbClr val="011C44"/>
                </a:solidFill>
                <a:latin typeface="Source Sans Pro"/>
                <a:cs typeface="Source Sans Pro"/>
              </a:rPr>
              <a:t>charge anything you cannot pay for right away except for real emergencies. </a:t>
            </a:r>
            <a:endParaRPr lang="en-US" sz="2000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Always </a:t>
            </a:r>
            <a:r>
              <a:rPr lang="en-US" sz="2000" dirty="0">
                <a:solidFill>
                  <a:srgbClr val="011C44"/>
                </a:solidFill>
                <a:latin typeface="Source Sans Pro"/>
                <a:cs typeface="Source Sans Pro"/>
              </a:rPr>
              <a:t>be sure to pay more than the minimum requirement.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Always ask yourself, “Would </a:t>
            </a:r>
            <a:r>
              <a:rPr lang="en-US" sz="2000" dirty="0">
                <a:solidFill>
                  <a:srgbClr val="011C44"/>
                </a:solidFill>
                <a:latin typeface="Source Sans Pro"/>
                <a:cs typeface="Source Sans Pro"/>
              </a:rPr>
              <a:t>I ask for a loan for this?"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Do </a:t>
            </a:r>
            <a:r>
              <a:rPr lang="en-US" sz="2000" dirty="0">
                <a:solidFill>
                  <a:srgbClr val="011C44"/>
                </a:solidFill>
                <a:latin typeface="Source Sans Pro"/>
                <a:cs typeface="Source Sans Pro"/>
              </a:rPr>
              <a:t>not use a cash advance from a credit card unless you have a serious </a:t>
            </a: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emergency.</a:t>
            </a:r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599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4381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342408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Credit Scores</a:t>
            </a:r>
            <a:endParaRPr lang="en-US" sz="40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6705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35% Payment History</a:t>
            </a:r>
            <a:endParaRPr lang="en-US" sz="2000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Delinquencies on record for 7 years</a:t>
            </a:r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endParaRPr lang="en-US" sz="2000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30% Amounts Owed</a:t>
            </a:r>
            <a:endParaRPr lang="en-US" sz="2000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15% Length of Credit History</a:t>
            </a:r>
            <a:endParaRPr lang="en-US" sz="2000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10% New Credit and Recently Opened Accounts</a:t>
            </a:r>
            <a:endParaRPr lang="en-US" sz="2000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10% Types of Credit in Use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Revolving vs. Installment</a:t>
            </a:r>
          </a:p>
          <a:p>
            <a:pPr lvl="1"/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262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14400" y="1905000"/>
            <a:ext cx="7045242" cy="3244948"/>
            <a:chOff x="4800600" y="3810000"/>
            <a:chExt cx="3618880" cy="1492348"/>
          </a:xfrm>
        </p:grpSpPr>
        <p:pic>
          <p:nvPicPr>
            <p:cNvPr id="9" name="Picture 6" descr="http://www.leavedebtbehind.com/wp-content/uploads/2011/01/images-150x150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810000"/>
              <a:ext cx="1492348" cy="1492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209680" y="4152767"/>
              <a:ext cx="2209800" cy="806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C20022"/>
                  </a:solidFill>
                  <a:latin typeface="Source Sans Pro"/>
                  <a:cs typeface="Source Sans Pro"/>
                </a:rPr>
                <a:t>Student Loans</a:t>
              </a:r>
              <a:endParaRPr lang="en-US" sz="5400" b="1" dirty="0">
                <a:solidFill>
                  <a:srgbClr val="C20022"/>
                </a:solidFill>
                <a:latin typeface="Source Sans Pro"/>
                <a:cs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6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435114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Student Loans </a:t>
            </a:r>
          </a:p>
        </p:txBody>
      </p:sp>
      <p:pic>
        <p:nvPicPr>
          <p:cNvPr id="10242" name="Picture 2" descr="http://2.bp.blogspot.com/_owDRpQ-h95Y/S94OhbU44WI/AAAAAAAAAZQ/J7SKMBFoIhg/s1600/student+loan+debt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2952750" cy="387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2057400"/>
            <a:ext cx="54102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11C44"/>
                </a:solidFill>
                <a:latin typeface="Source Sans Pro"/>
                <a:cs typeface="Source Sans Pro"/>
                <a:hlinkClick r:id="rId4"/>
              </a:rPr>
              <a:t>www.FAFSA.gov</a:t>
            </a:r>
            <a:r>
              <a:rPr lang="en-US" sz="2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 to determine gift aid eligibility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Only borrow what you absolutely need. 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Remember this is a loan and it does have to be repaid!</a:t>
            </a:r>
            <a:endParaRPr lang="en-US" sz="2400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9155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2828" y="3048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Smart Borrowing Tips</a:t>
            </a:r>
            <a:endParaRPr lang="en-US" sz="40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9067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Figure your total college expenses.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Subtract any “free money” (grant, scholarships or merit awards).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Subtract all possible sources of cash.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Make budget cuts where possible.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011C44"/>
                </a:solidFill>
                <a:latin typeface="Source Sans Pro"/>
                <a:cs typeface="Source Sans Pro"/>
              </a:rPr>
              <a:t>Borrow Federal student loans FIRST!</a:t>
            </a:r>
            <a:endParaRPr lang="en-US" sz="2800" b="1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700" y="2715875"/>
            <a:ext cx="240705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2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457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11C44"/>
                </a:solidFill>
                <a:latin typeface="ITC Giovanni Std Book"/>
                <a:cs typeface="ITC Giovanni Std Book"/>
              </a:rPr>
              <a:t>What You Need To Know….</a:t>
            </a:r>
            <a:endParaRPr lang="en-US" sz="3600" b="1" dirty="0">
              <a:solidFill>
                <a:srgbClr val="011C44"/>
              </a:solidFill>
              <a:latin typeface="ITC Giovanni Std Book"/>
              <a:cs typeface="ITC Giovanni Std Book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25462" y="3733800"/>
            <a:ext cx="3556009" cy="1777413"/>
            <a:chOff x="386862" y="1743017"/>
            <a:chExt cx="3085665" cy="1570256"/>
          </a:xfrm>
        </p:grpSpPr>
        <p:sp>
          <p:nvSpPr>
            <p:cNvPr id="3" name="TextBox 2"/>
            <p:cNvSpPr txBox="1"/>
            <p:nvPr/>
          </p:nvSpPr>
          <p:spPr>
            <a:xfrm>
              <a:off x="386862" y="1884104"/>
              <a:ext cx="2280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11C44"/>
                  </a:solidFill>
                  <a:latin typeface="Source Sans Pro"/>
                  <a:cs typeface="Source Sans Pro"/>
                </a:rPr>
                <a:t>Managing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pic>
          <p:nvPicPr>
            <p:cNvPr id="2050" name="Picture 2" descr="http://www.real-life-money-management.com/image-files/managingdebtarticle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927" y="1743017"/>
              <a:ext cx="1371600" cy="1570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78413" y="1676400"/>
            <a:ext cx="3684985" cy="1219200"/>
            <a:chOff x="5181600" y="1905000"/>
            <a:chExt cx="3243223" cy="830122"/>
          </a:xfrm>
        </p:grpSpPr>
        <p:sp>
          <p:nvSpPr>
            <p:cNvPr id="4" name="TextBox 3"/>
            <p:cNvSpPr txBox="1"/>
            <p:nvPr/>
          </p:nvSpPr>
          <p:spPr>
            <a:xfrm>
              <a:off x="6215024" y="1956883"/>
              <a:ext cx="2209799" cy="356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11C44"/>
                  </a:solidFill>
                  <a:latin typeface="Source Sans Pro"/>
                  <a:cs typeface="Source Sans Pro"/>
                </a:rPr>
                <a:t>Budgeting</a:t>
              </a:r>
              <a:endParaRPr lang="en-US" sz="2800" dirty="0">
                <a:solidFill>
                  <a:srgbClr val="011C44"/>
                </a:solidFill>
                <a:latin typeface="Source Sans Pro"/>
                <a:cs typeface="Source Sans Pro"/>
              </a:endParaRPr>
            </a:p>
          </p:txBody>
        </p:sp>
        <p:pic>
          <p:nvPicPr>
            <p:cNvPr id="2052" name="Picture 4" descr="http://teleburst.files.wordpress.com/2010/05/budgeting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905000"/>
              <a:ext cx="834683" cy="830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419600" y="1752602"/>
            <a:ext cx="4038600" cy="1264366"/>
            <a:chOff x="553328" y="4191000"/>
            <a:chExt cx="2951871" cy="1008322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553328" y="4191000"/>
              <a:ext cx="2951871" cy="760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dirty="0">
                  <a:solidFill>
                    <a:srgbClr val="011C44"/>
                  </a:solidFill>
                  <a:latin typeface="Source Sans Pro"/>
                  <a:cs typeface="Source Sans Pro"/>
                </a:rPr>
                <a:t>Credit </a:t>
              </a:r>
              <a:r>
                <a:rPr lang="en-US" sz="2800" dirty="0" smtClean="0">
                  <a:solidFill>
                    <a:srgbClr val="011C44"/>
                  </a:solidFill>
                  <a:latin typeface="Source Sans Pro"/>
                  <a:cs typeface="Source Sans Pro"/>
                </a:rPr>
                <a:t>Cards &amp; College </a:t>
              </a:r>
              <a:br>
                <a:rPr lang="en-US" sz="2800" dirty="0" smtClean="0">
                  <a:solidFill>
                    <a:srgbClr val="011C44"/>
                  </a:solidFill>
                  <a:latin typeface="Source Sans Pro"/>
                  <a:cs typeface="Source Sans Pro"/>
                </a:rPr>
              </a:br>
              <a:r>
                <a:rPr lang="en-US" sz="2800" dirty="0" smtClean="0">
                  <a:solidFill>
                    <a:srgbClr val="011C44"/>
                  </a:solidFill>
                  <a:latin typeface="Source Sans Pro"/>
                  <a:cs typeface="Source Sans Pro"/>
                </a:rPr>
                <a:t>Students</a:t>
              </a:r>
              <a:endParaRPr lang="en-US" sz="2800" dirty="0">
                <a:solidFill>
                  <a:srgbClr val="011C44"/>
                </a:solidFill>
                <a:latin typeface="Source Sans Pro"/>
                <a:cs typeface="Source Sans Pro"/>
              </a:endParaRPr>
            </a:p>
          </p:txBody>
        </p:sp>
        <p:pic>
          <p:nvPicPr>
            <p:cNvPr id="8" name="Picture 10" descr="bs00254_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715" y="4669626"/>
              <a:ext cx="990600" cy="529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304800" y="3563402"/>
            <a:ext cx="3048000" cy="1492348"/>
            <a:chOff x="4800600" y="3810000"/>
            <a:chExt cx="3048000" cy="1492348"/>
          </a:xfrm>
        </p:grpSpPr>
        <p:pic>
          <p:nvPicPr>
            <p:cNvPr id="2054" name="Picture 6" descr="http://www.leavedebtbehind.com/wp-content/uploads/2011/01/images-150x150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810000"/>
              <a:ext cx="1492348" cy="1492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248400" y="4056598"/>
              <a:ext cx="1600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11C44"/>
                  </a:solidFill>
                  <a:latin typeface="Source Sans Pro"/>
                  <a:cs typeface="Source Sans Pro"/>
                </a:rPr>
                <a:t>Student Loans</a:t>
              </a:r>
              <a:endParaRPr lang="en-US" sz="2800" dirty="0">
                <a:solidFill>
                  <a:srgbClr val="011C44"/>
                </a:solidFill>
                <a:latin typeface="Source Sans Pro"/>
                <a:cs typeface="Source Sans Pro"/>
              </a:endParaRPr>
            </a:p>
          </p:txBody>
        </p:sp>
      </p:grpSp>
      <p:sp>
        <p:nvSpPr>
          <p:cNvPr id="17" name="Footer Placeholder 6"/>
          <p:cNvSpPr txBox="1">
            <a:spLocks/>
          </p:cNvSpPr>
          <p:nvPr/>
        </p:nvSpPr>
        <p:spPr>
          <a:xfrm>
            <a:off x="609600" y="6400800"/>
            <a:ext cx="7543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12556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 PowerPoint Template-MONO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304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Direct Loans:</a:t>
            </a:r>
          </a:p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What You Should Know</a:t>
            </a:r>
            <a:endParaRPr lang="en-US" sz="40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209572"/>
              </p:ext>
            </p:extLst>
          </p:nvPr>
        </p:nvGraphicFramePr>
        <p:xfrm>
          <a:off x="761999" y="1628239"/>
          <a:ext cx="7620001" cy="3553360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1607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7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0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350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Classification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Hours Earned</a:t>
                      </a: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Annual Maximum </a:t>
                      </a:r>
                      <a:br>
                        <a:rPr lang="en-US" b="1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</a:br>
                      <a:r>
                        <a:rPr lang="en-US" b="1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Subsidized</a:t>
                      </a: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Additional </a:t>
                      </a:r>
                      <a:r>
                        <a:rPr lang="en-US" b="1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Unsubsidized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Annual </a:t>
                      </a:r>
                      <a:r>
                        <a:rPr lang="en-US" b="1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Maximum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marL="47625" marR="47625" marT="47625" marB="47625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16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Freshman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0-29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$3,500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$2,000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$5,500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16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Sophomore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30 – 59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$4,500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$2,000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$6,500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513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Junior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60 – 89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$5,500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$2,000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$7,500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51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Senior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90+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$5,500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$2,000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$7,500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51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Graduate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$0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$20,500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$20,500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4982" y="5181600"/>
            <a:ext cx="4750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Undergraduate amounts above assumed Dependent Student</a:t>
            </a:r>
            <a:endParaRPr lang="en-US" sz="1400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9228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 PowerPoint Template-MONO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5400" y="4572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Interest Rates</a:t>
            </a:r>
            <a:endParaRPr lang="en-US" sz="40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414370"/>
              </p:ext>
            </p:extLst>
          </p:nvPr>
        </p:nvGraphicFramePr>
        <p:xfrm>
          <a:off x="1371600" y="1676400"/>
          <a:ext cx="6781800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LOAN TYPE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GRADE LEVEL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INTEREST RATE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(1</a:t>
                      </a:r>
                      <a:r>
                        <a:rPr lang="en-US" sz="1400" b="0" baseline="300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st</a:t>
                      </a:r>
                      <a:r>
                        <a:rPr lang="en-US" sz="1400" b="0" baseline="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disb</a:t>
                      </a:r>
                      <a:r>
                        <a:rPr lang="en-US" sz="1400" b="0" baseline="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 </a:t>
                      </a:r>
                      <a:r>
                        <a:rPr lang="en-US" sz="1400" b="0" baseline="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7/1/16-6/30/17)</a:t>
                      </a:r>
                      <a:endParaRPr lang="en-US" sz="1800" b="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620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Subsidized </a:t>
                      </a:r>
                      <a:r>
                        <a:rPr lang="en-US" sz="20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Loans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4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0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Undergraduate 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4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3.76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4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Graduate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4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+mn-ea"/>
                          <a:cs typeface="Source Sans Pro"/>
                        </a:rPr>
                        <a:t>N/A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4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620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Unsubsidized Loans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20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Undergraduate 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+mn-ea"/>
                          <a:cs typeface="Source Sans Pro"/>
                        </a:rPr>
                        <a:t>3.76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Graduate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5.31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3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PLUS </a:t>
                      </a:r>
                      <a:r>
                        <a:rPr lang="en-US" sz="20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Loans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Parent and Grad Student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6.31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3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Private /</a:t>
                      </a:r>
                      <a:r>
                        <a:rPr lang="en-US" sz="2000" baseline="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Alternative </a:t>
                      </a:r>
                      <a:r>
                        <a:rPr lang="en-US" sz="20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Loans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Must contact lender for interest rates </a:t>
                      </a:r>
                      <a:endParaRPr lang="en-US" sz="18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?</a:t>
                      </a:r>
                      <a:endParaRPr lang="en-US" sz="20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7884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3810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Repayment</a:t>
            </a:r>
            <a:r>
              <a:rPr lang="en-US" sz="4000" dirty="0" smtClean="0"/>
              <a:t> </a:t>
            </a:r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1447800"/>
            <a:ext cx="7086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Six month “grace period”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11C44"/>
                </a:solidFill>
                <a:latin typeface="Source Sans Pro"/>
                <a:cs typeface="Source Sans Pro"/>
              </a:rPr>
              <a:t>A</a:t>
            </a:r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fter </a:t>
            </a:r>
            <a:r>
              <a:rPr lang="en-US" sz="2800" dirty="0">
                <a:solidFill>
                  <a:srgbClr val="011C44"/>
                </a:solidFill>
                <a:latin typeface="Source Sans Pro"/>
                <a:cs typeface="Source Sans Pro"/>
              </a:rPr>
              <a:t>you leave school </a:t>
            </a:r>
            <a:endParaRPr lang="en-US" sz="2800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Drop </a:t>
            </a:r>
            <a:r>
              <a:rPr lang="en-US" sz="2800" dirty="0">
                <a:solidFill>
                  <a:srgbClr val="011C44"/>
                </a:solidFill>
                <a:latin typeface="Source Sans Pro"/>
                <a:cs typeface="Source Sans Pro"/>
              </a:rPr>
              <a:t>below </a:t>
            </a:r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half-time 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$29,400 average loan debt at graduation</a:t>
            </a:r>
          </a:p>
          <a:p>
            <a:endParaRPr lang="en-US" sz="2800" dirty="0"/>
          </a:p>
          <a:p>
            <a:pPr algn="ctr"/>
            <a:r>
              <a:rPr lang="en-US" sz="2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The </a:t>
            </a:r>
            <a:r>
              <a:rPr lang="en-US" sz="2400" dirty="0">
                <a:solidFill>
                  <a:srgbClr val="011C44"/>
                </a:solidFill>
                <a:latin typeface="Source Sans Pro"/>
                <a:cs typeface="Source Sans Pro"/>
              </a:rPr>
              <a:t>student loan repayment options available are designed to be flexible and adaptable to individual needs. For more details regarding repayment plans, visit the government web </a:t>
            </a:r>
            <a:r>
              <a:rPr lang="en-US" sz="2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site: </a:t>
            </a:r>
          </a:p>
          <a:p>
            <a:pPr algn="ctr"/>
            <a:r>
              <a:rPr lang="en-US" sz="2400" u="sng" dirty="0" smtClean="0">
                <a:solidFill>
                  <a:srgbClr val="011C44"/>
                </a:solidFill>
                <a:latin typeface="Source Sans Pro"/>
                <a:cs typeface="Source Sans Pro"/>
                <a:hlinkClick r:id="rId3"/>
              </a:rPr>
              <a:t>www. StudentAid.ed.gov</a:t>
            </a:r>
            <a:endParaRPr lang="en-US" sz="2400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3857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3810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Sample Repayment Plan </a:t>
            </a:r>
          </a:p>
          <a:p>
            <a:pPr algn="ctr"/>
            <a:r>
              <a:rPr lang="en-US" sz="2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(assuming Standard Payment Plan at 3.76% interest)</a:t>
            </a:r>
            <a:endParaRPr lang="en-US" sz="2400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178929"/>
              </p:ext>
            </p:extLst>
          </p:nvPr>
        </p:nvGraphicFramePr>
        <p:xfrm>
          <a:off x="304800" y="1828800"/>
          <a:ext cx="8305800" cy="3973955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61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0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1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Total </a:t>
                      </a:r>
                      <a:r>
                        <a:rPr lang="en-US" sz="16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Principal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Loan Amount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Number </a:t>
                      </a:r>
                      <a:r>
                        <a:rPr lang="en-US" sz="16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of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Payments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Monthly </a:t>
                      </a:r>
                      <a:r>
                        <a:rPr lang="en-US" sz="16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Payment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Amount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Total Amount </a:t>
                      </a:r>
                      <a:r>
                        <a:rPr lang="en-US" sz="16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Paid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Total Interest Repaid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$5, 000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120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$50.05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$6,006.62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$1,006.62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$10,000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120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$100.11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$12,012.97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$2,012.97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$15,000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120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$150.16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$18,019.59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$3,019.59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$20,000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120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$200.22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$24,025.95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$4,025.95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</a:t>
                      </a: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25,000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120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$250.27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$30,032.56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$5,032.56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$27,000</a:t>
                      </a:r>
                    </a:p>
                  </a:txBody>
                  <a:tcPr marL="68580" marR="68580" marT="0" marB="0" anchor="ctr">
                    <a:solidFill>
                      <a:srgbClr val="FFF7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120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solidFill>
                      <a:srgbClr val="FFF7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$270.29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solidFill>
                      <a:srgbClr val="FFF7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ea typeface="Times New Roman"/>
                          <a:cs typeface="Source Sans Pro"/>
                        </a:rPr>
                        <a:t>$32,435.20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>
                    <a:solidFill>
                      <a:srgbClr val="FFF7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$5,435.20</a:t>
                      </a:r>
                    </a:p>
                  </a:txBody>
                  <a:tcPr marL="68580" marR="68580" marT="0" marB="0" anchor="ctr">
                    <a:solidFill>
                      <a:srgbClr val="FFF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94534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$30,000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120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$300.33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$36,038.92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$6,038.92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$35,000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120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$350.38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$42,045.53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$7,045.53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5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$40,000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120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$400.43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$48,052.15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$8,052.15</a:t>
                      </a:r>
                      <a:endParaRPr lang="en-US" sz="1600" dirty="0">
                        <a:solidFill>
                          <a:srgbClr val="011C44"/>
                        </a:solidFill>
                        <a:effectLst/>
                        <a:latin typeface="Source Sans Pro"/>
                        <a:ea typeface="Times New Roman"/>
                        <a:cs typeface="Source Sans Pr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085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381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Post-Graduation Repayment Budget</a:t>
            </a:r>
            <a:endParaRPr lang="en-US" sz="28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90600" y="1371600"/>
          <a:ext cx="6934200" cy="415163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46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6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Monthly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 Gross Pay </a:t>
                      </a:r>
                      <a:b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</a:b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($35,000/year salary)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$2916.67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Federal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 Tax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-$369.90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FICA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-$180.83</a:t>
                      </a:r>
                      <a:endParaRPr lang="en-US" b="1" dirty="0" smtClean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Medicare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-$42.29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State</a:t>
                      </a:r>
                      <a:r>
                        <a:rPr lang="en-US" b="0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-$96.25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County Tax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-$45.59</a:t>
                      </a:r>
                      <a:endParaRPr lang="en-US" b="1" dirty="0" smtClean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Health Insurance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-$114.24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Net</a:t>
                      </a:r>
                      <a:r>
                        <a:rPr lang="en-US" b="1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 Pay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$2,067.57</a:t>
                      </a:r>
                      <a:endParaRPr lang="en-US" sz="2400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3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381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Post-Graduation Repayment Budget</a:t>
            </a:r>
            <a:endParaRPr lang="en-US" sz="28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16675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90600" y="1210310"/>
          <a:ext cx="6934200" cy="442849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46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65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Rent</a:t>
                      </a:r>
                      <a:br>
                        <a:rPr lang="en-US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</a:br>
                      <a:r>
                        <a:rPr lang="en-US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(2</a:t>
                      </a:r>
                      <a:r>
                        <a:rPr lang="en-US" b="0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 bedroom apartment)</a:t>
                      </a:r>
                      <a:endParaRPr lang="en-US" b="0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-$731.00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Gas/Electric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-$200.46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Cable/Internet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-$89.97</a:t>
                      </a:r>
                      <a:endParaRPr lang="en-US" b="1" dirty="0" smtClean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Smart Phone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 Plan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-$108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2016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 Jeep Renegade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(4 year $16,386 loan at 4.36%)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-373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Car Insurance 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-$88.17</a:t>
                      </a:r>
                      <a:endParaRPr lang="en-US" b="1" dirty="0" smtClean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Gas</a:t>
                      </a:r>
                      <a:b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</a:br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$2.14/gallon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-$111.46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Minus Living</a:t>
                      </a:r>
                      <a:r>
                        <a:rPr lang="en-US" b="1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 Expenses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$365.51</a:t>
                      </a:r>
                      <a:endParaRPr lang="en-US" sz="2400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1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 PowerPoint Template-MONO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381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Post-Graduation Repayment Budget</a:t>
            </a:r>
            <a:endParaRPr lang="en-US" sz="28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</a:t>
            </a:r>
            <a:r>
              <a:rPr lang="en-US" b="0" dirty="0">
                <a:solidFill>
                  <a:schemeClr val="bg1"/>
                </a:solidFill>
                <a:latin typeface="Source Sans Pro"/>
                <a:cs typeface="Source Sans Pro"/>
              </a:rPr>
              <a:t>-</a:t>
            </a:r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38200" y="1676400"/>
          <a:ext cx="7467600" cy="178181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65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Credit Card Payment</a:t>
                      </a:r>
                      <a:br>
                        <a:rPr lang="en-US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</a:br>
                      <a:r>
                        <a:rPr lang="en-US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($4,130</a:t>
                      </a:r>
                      <a:r>
                        <a:rPr lang="en-US" b="0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 at 17.99%)*</a:t>
                      </a:r>
                      <a:endParaRPr lang="en-US" b="0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-$164.19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Student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 Loan Repayment</a:t>
                      </a:r>
                      <a:b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</a:b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($27,000 at 3.76% for 10 years)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-$270.29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Minus Debt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$-68.97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3961536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11C44"/>
                </a:solidFill>
                <a:latin typeface="Source Sans Pro"/>
                <a:cs typeface="Source Sans Pro"/>
              </a:rPr>
              <a:t>Notice this budget does not include groceries</a:t>
            </a:r>
            <a:r>
              <a:rPr lang="en-US" b="1" dirty="0">
                <a:solidFill>
                  <a:srgbClr val="011C44"/>
                </a:solidFill>
                <a:latin typeface="Source Sans Pro"/>
                <a:cs typeface="Source Sans Pro"/>
              </a:rPr>
              <a:t> </a:t>
            </a:r>
            <a:r>
              <a:rPr lang="en-US" b="1" dirty="0" smtClean="0">
                <a:solidFill>
                  <a:srgbClr val="011C44"/>
                </a:solidFill>
                <a:latin typeface="Source Sans Pro"/>
                <a:cs typeface="Source Sans Pro"/>
              </a:rPr>
              <a:t>($112.25).</a:t>
            </a:r>
          </a:p>
          <a:p>
            <a:endParaRPr lang="en-US" b="1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endParaRPr lang="en-US" dirty="0"/>
          </a:p>
          <a:p>
            <a:r>
              <a:rPr lang="en-US" dirty="0">
                <a:solidFill>
                  <a:srgbClr val="011C44"/>
                </a:solidFill>
                <a:latin typeface="Source Sans Pro"/>
                <a:cs typeface="Source Sans Pro"/>
              </a:rPr>
              <a:t>*</a:t>
            </a:r>
            <a:r>
              <a:rPr lang="en-US" sz="1200" dirty="0">
                <a:solidFill>
                  <a:srgbClr val="011C44"/>
                </a:solidFill>
                <a:latin typeface="Source Sans Pro"/>
                <a:cs typeface="Source Sans Pro"/>
              </a:rPr>
              <a:t>Initial minimum payment, if continued with no new charges payoff would be 3 years</a:t>
            </a:r>
          </a:p>
          <a:p>
            <a:endParaRPr lang="en-US" b="1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73" y="3733799"/>
            <a:ext cx="1981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2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 PowerPoint Template-MONO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381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Post-Graduation Repayment Budget Adjusted</a:t>
            </a:r>
            <a:endParaRPr lang="en-US" sz="28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</a:t>
            </a:r>
            <a:r>
              <a:rPr lang="en-US" b="0" dirty="0">
                <a:solidFill>
                  <a:schemeClr val="bg1"/>
                </a:solidFill>
                <a:latin typeface="Source Sans Pro"/>
                <a:cs typeface="Source Sans Pro"/>
              </a:rPr>
              <a:t>-</a:t>
            </a:r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38200" y="1676400"/>
          <a:ext cx="7467600" cy="29235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65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Roommate </a:t>
                      </a:r>
                      <a:br>
                        <a:rPr lang="en-US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</a:br>
                      <a:r>
                        <a:rPr lang="en-US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Split rent/utilities/cable</a:t>
                      </a:r>
                      <a:endParaRPr lang="en-US" b="0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+$510.72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No new car (optional)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+373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Cut</a:t>
                      </a:r>
                      <a:r>
                        <a:rPr lang="en-US" b="0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 credit card usage in college in half ($2,075, 3 years @ $75.01)</a:t>
                      </a:r>
                      <a:endParaRPr lang="en-US" b="0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+89.18</a:t>
                      </a:r>
                      <a:endParaRPr lang="en-US" b="0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Reduce loan borrowing to $20,000</a:t>
                      </a:r>
                    </a:p>
                    <a:p>
                      <a:r>
                        <a:rPr lang="en-US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10 </a:t>
                      </a:r>
                      <a:r>
                        <a:rPr lang="en-US" b="0" dirty="0" err="1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yr</a:t>
                      </a:r>
                      <a:r>
                        <a:rPr lang="en-US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 @</a:t>
                      </a:r>
                      <a:r>
                        <a:rPr lang="en-US" b="0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 $200.82</a:t>
                      </a:r>
                      <a:endParaRPr lang="en-US" b="0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+69.47</a:t>
                      </a:r>
                      <a:endParaRPr lang="en-US" b="0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New Balance</a:t>
                      </a:r>
                      <a:endParaRPr lang="en-US" b="1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$973.40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5300" y="45720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</a:rPr>
              <a:t>Minor budget adjustments can result in major impact on your ability to meet your financial needs.</a:t>
            </a:r>
            <a:endParaRPr lang="en-US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8095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9302" y="422406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Consequences of Default</a:t>
            </a:r>
            <a:endParaRPr lang="en-US" sz="40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720" y="1579126"/>
            <a:ext cx="771730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Denied employment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Wage garnishment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$176M 4</a:t>
            </a:r>
            <a:r>
              <a:rPr lang="en-US" sz="1600" baseline="30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th</a:t>
            </a:r>
            <a:r>
              <a:rPr lang="en-US" sz="16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 </a:t>
            </a:r>
            <a:r>
              <a:rPr lang="en-US" sz="1600" dirty="0" err="1" smtClean="0">
                <a:solidFill>
                  <a:srgbClr val="011C44"/>
                </a:solidFill>
                <a:latin typeface="Source Sans Pro"/>
                <a:cs typeface="Source Sans Pro"/>
              </a:rPr>
              <a:t>qtr</a:t>
            </a:r>
            <a:r>
              <a:rPr lang="en-US" sz="1600" smtClean="0">
                <a:solidFill>
                  <a:srgbClr val="011C44"/>
                </a:solidFill>
                <a:latin typeface="Source Sans Pro"/>
                <a:cs typeface="Source Sans Pro"/>
              </a:rPr>
              <a:t> 2015</a:t>
            </a:r>
            <a:endParaRPr lang="en-US" sz="1600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Tax refund withheld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Ineligible for further student aid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Derogatory credit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Legal action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49012"/>
            <a:ext cx="2047875" cy="332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58926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16675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304801" y="2489786"/>
            <a:ext cx="8839201" cy="2006014"/>
            <a:chOff x="89796" y="1727787"/>
            <a:chExt cx="3796404" cy="1570256"/>
          </a:xfrm>
        </p:grpSpPr>
        <p:sp>
          <p:nvSpPr>
            <p:cNvPr id="13" name="TextBox 12"/>
            <p:cNvSpPr txBox="1"/>
            <p:nvPr/>
          </p:nvSpPr>
          <p:spPr>
            <a:xfrm>
              <a:off x="89796" y="1926153"/>
              <a:ext cx="2280138" cy="72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b="1" dirty="0" smtClean="0">
                  <a:solidFill>
                    <a:srgbClr val="C20022"/>
                  </a:solidFill>
                  <a:latin typeface="Source Sans Pro"/>
                  <a:cs typeface="Source Sans Pro"/>
                </a:rPr>
                <a:t>Managing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pic>
          <p:nvPicPr>
            <p:cNvPr id="14" name="Picture 2" descr="http://www.real-life-money-management.com/image-files/managingdebtarticle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727787"/>
              <a:ext cx="1371600" cy="1570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433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43001" y="2362200"/>
            <a:ext cx="7359746" cy="1828800"/>
            <a:chOff x="5181600" y="1905000"/>
            <a:chExt cx="3124198" cy="830122"/>
          </a:xfrm>
        </p:grpSpPr>
        <p:sp>
          <p:nvSpPr>
            <p:cNvPr id="9" name="TextBox 8"/>
            <p:cNvSpPr txBox="1"/>
            <p:nvPr/>
          </p:nvSpPr>
          <p:spPr>
            <a:xfrm>
              <a:off x="6095999" y="2057400"/>
              <a:ext cx="2209799" cy="419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C20022"/>
                  </a:solidFill>
                  <a:latin typeface="Source Sans Pro"/>
                  <a:cs typeface="Source Sans Pro"/>
                </a:rPr>
                <a:t>Budgeting</a:t>
              </a:r>
              <a:endParaRPr lang="en-US" sz="5400" b="1" dirty="0">
                <a:solidFill>
                  <a:srgbClr val="C20022"/>
                </a:solidFill>
                <a:latin typeface="Source Sans Pro"/>
                <a:cs typeface="Source Sans Pro"/>
              </a:endParaRPr>
            </a:p>
          </p:txBody>
        </p:sp>
        <p:pic>
          <p:nvPicPr>
            <p:cNvPr id="10" name="Picture 4" descr="http://teleburst.files.wordpress.com/2010/05/budgeting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905000"/>
              <a:ext cx="834683" cy="830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54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 PowerPoint Template-MONO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5334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Managing Debt</a:t>
            </a:r>
            <a:endParaRPr lang="en-US" sz="40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2286000"/>
            <a:ext cx="4038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Requires careful planning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Manageable debt depends upon: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Your level of income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Living expenses</a:t>
            </a:r>
            <a:endParaRPr lang="en-US" sz="2600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4165600" cy="3886200"/>
          </a:xfrm>
          <a:prstGeom prst="rect">
            <a:avLst/>
          </a:prstGeom>
        </p:spPr>
      </p:pic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72743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5334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Prioritize Your Debt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676400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</a:rPr>
              <a:t>Pay off higher interest rate debt first.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</a:rPr>
              <a:t>Pay off smaller balances first.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</a:rPr>
              <a:t>Make more than one payment a month.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</a:rPr>
              <a:t>Set up a payment schedule, so you are never late on your payments.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11C44"/>
                </a:solidFill>
                <a:latin typeface="Source Sans Pro"/>
                <a:cs typeface="Source Sans Pro"/>
              </a:rPr>
              <a:t>Don’t take on new debt until your budget allows </a:t>
            </a: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</a:rPr>
              <a:t>it.</a:t>
            </a:r>
            <a:endParaRPr lang="en-US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19400"/>
            <a:ext cx="2971800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3610" y="3581400"/>
            <a:ext cx="463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20022"/>
                </a:solidFill>
                <a:latin typeface="Source Sans Pro"/>
                <a:cs typeface="Source Sans Pro"/>
              </a:rPr>
              <a:t>Failing to plan is planning to fail!</a:t>
            </a:r>
            <a:endParaRPr lang="en-US" sz="2400" b="1" dirty="0">
              <a:solidFill>
                <a:srgbClr val="C20022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6568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SI PowerPoint Template-MONO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543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C20022"/>
                </a:solidFill>
                <a:latin typeface="Source Sans Pro"/>
                <a:cs typeface="Source Sans Pro"/>
              </a:rPr>
              <a:t>Light at the End of the Tunnel</a:t>
            </a:r>
            <a:endParaRPr lang="en-US" sz="4400" b="1" dirty="0">
              <a:solidFill>
                <a:srgbClr val="C20022"/>
              </a:solidFill>
              <a:latin typeface="Source Sans Pro"/>
              <a:cs typeface="Source Sans Pro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443667"/>
              </p:ext>
            </p:extLst>
          </p:nvPr>
        </p:nvGraphicFramePr>
        <p:xfrm>
          <a:off x="685800" y="914400"/>
          <a:ext cx="7848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8832" y="5282625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National unemployment rate 5.7%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Unemployment for college graduates  2.8%</a:t>
            </a:r>
            <a:endParaRPr lang="en-US" sz="1600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9150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3048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Helpful 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1066800"/>
            <a:ext cx="70866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  <a:hlinkClick r:id="rId3"/>
              </a:rPr>
              <a:t>http://www.finaid.org/</a:t>
            </a:r>
            <a:endParaRPr lang="en-US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742950" lvl="1" indent="-285750">
              <a:buFont typeface="Arial"/>
              <a:buChar char="•"/>
            </a:pPr>
            <a:endParaRPr lang="en-US" dirty="0" smtClean="0">
              <a:solidFill>
                <a:srgbClr val="011C44"/>
              </a:solidFill>
              <a:latin typeface="Source Sans Pro"/>
              <a:cs typeface="Source Sans Pro"/>
              <a:hlinkClick r:id="rId4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</a:rPr>
              <a:t>Loan Repayment calculator includes needed salary based on level of indebtedness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</a:rPr>
              <a:t>Student budget calculator is a good starting off point in developing your budget</a:t>
            </a:r>
            <a:endParaRPr lang="en-US" dirty="0" smtClean="0">
              <a:solidFill>
                <a:srgbClr val="011C44"/>
              </a:solidFill>
              <a:latin typeface="Source Sans Pro"/>
              <a:cs typeface="Source Sans Pro"/>
              <a:hlinkClick r:id="rId4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011C44"/>
              </a:solidFill>
              <a:latin typeface="Source Sans Pro"/>
              <a:cs typeface="Source Sans Pro"/>
              <a:hlinkClick r:id="rId4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  <a:hlinkClick r:id="rId4"/>
              </a:rPr>
              <a:t>http://www.mappingyourfuture.org/</a:t>
            </a:r>
            <a:endParaRPr lang="en-US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</a:rPr>
              <a:t>Debt wizard recommends maximum borrowing based on expected salary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  <a:hlinkClick r:id="rId5"/>
              </a:rPr>
              <a:t>http://nslds.ed.gov</a:t>
            </a:r>
            <a:endParaRPr lang="en-US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011C44"/>
              </a:solidFill>
              <a:latin typeface="Source Sans Pro"/>
              <a:cs typeface="Source Sans Pro"/>
              <a:hlinkClick r:id="rId6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  <a:hlinkClick r:id="rId6"/>
              </a:rPr>
              <a:t>https://www.Bettermoneyhabits.com</a:t>
            </a:r>
            <a:endParaRPr lang="en-US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endParaRPr lang="en-US" dirty="0" smtClean="0"/>
          </a:p>
          <a:p>
            <a:pPr marL="742950" lvl="1" indent="-285750"/>
            <a:endParaRPr lang="en-US" dirty="0" smtClean="0"/>
          </a:p>
          <a:p>
            <a:pPr marL="742950" lvl="1" indent="-285750"/>
            <a:endParaRPr lang="en-US" dirty="0" smtClean="0"/>
          </a:p>
          <a:p>
            <a:pPr marL="742950" lvl="1" indent="-285750"/>
            <a:endParaRPr lang="en-US" dirty="0" smtClean="0"/>
          </a:p>
          <a:p>
            <a:pPr marL="742950" lvl="1" indent="-285750"/>
            <a:endParaRPr lang="en-US" dirty="0" smtClean="0"/>
          </a:p>
          <a:p>
            <a:pPr marL="742950" lvl="1" indent="-285750"/>
            <a:endParaRPr lang="en-US" dirty="0" smtClean="0"/>
          </a:p>
          <a:p>
            <a:pPr marL="742950" lvl="1" indent="-285750"/>
            <a:endParaRPr lang="en-US" dirty="0" smtClean="0"/>
          </a:p>
          <a:p>
            <a:pPr marL="742950" lvl="1" indent="-285750"/>
            <a:endParaRPr lang="en-US" dirty="0" smtClean="0"/>
          </a:p>
          <a:p>
            <a:pPr marL="742950" lvl="1" indent="-285750">
              <a:buFont typeface="Wingdings" pitchFamily="2" charset="2"/>
              <a:buChar char="§"/>
            </a:pPr>
            <a:endParaRPr lang="en-US" dirty="0" smtClean="0"/>
          </a:p>
          <a:p>
            <a:pPr marL="742950" lvl="1" indent="-285750"/>
            <a:endParaRPr lang="en-US" dirty="0" smtClean="0"/>
          </a:p>
          <a:p>
            <a:pPr marL="742950" lvl="1" indent="-285750"/>
            <a:endParaRPr lang="en-US" dirty="0" smtClean="0"/>
          </a:p>
          <a:p>
            <a:pPr marL="742950" lvl="1" indent="-285750"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66879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8382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How To Prepare A Budget</a:t>
            </a:r>
            <a:endParaRPr lang="en-US" sz="40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pic>
        <p:nvPicPr>
          <p:cNvPr id="5122" name="Picture 2" descr="http://2.bp.blogspot.com/_ZYjTSlDCvXo/S7ylA5b8LMI/AAAAAAAAAoQ/zvscvqIuwqU/s1600/budge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33600"/>
            <a:ext cx="2269240" cy="195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676400"/>
            <a:ext cx="6248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A budget involves two key components</a:t>
            </a: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</a:rPr>
              <a:t>:</a:t>
            </a:r>
          </a:p>
          <a:p>
            <a:endParaRPr lang="en-US" dirty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List of income and expenses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Where your money comes from and where it goes</a:t>
            </a:r>
          </a:p>
          <a:p>
            <a:pPr marL="800100" lvl="1" indent="-342900">
              <a:buFont typeface="Arial"/>
              <a:buChar char="•"/>
            </a:pPr>
            <a:endParaRPr lang="en-US" sz="2000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A plan for meeting responsibilities and goals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>
                <a:solidFill>
                  <a:srgbClr val="011C44"/>
                </a:solidFill>
                <a:latin typeface="Source Sans Pro"/>
                <a:cs typeface="Source Sans Pro"/>
              </a:rPr>
              <a:t>It helps you determine where you are financially, and will help you figure out which road to take to gain financial stability</a:t>
            </a:r>
            <a:r>
              <a:rPr lang="en-US" sz="16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.</a:t>
            </a:r>
            <a:endParaRPr lang="en-US" sz="1600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16675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8625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6096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Expenses</a:t>
            </a:r>
            <a:endParaRPr lang="en-US" sz="40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01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There are two types of expenses: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2514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Non-essentials</a:t>
            </a:r>
            <a:endParaRPr lang="en-US" sz="2800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90600" y="2506750"/>
            <a:ext cx="2362200" cy="3132050"/>
            <a:chOff x="698695" y="2438400"/>
            <a:chExt cx="2362200" cy="3132050"/>
          </a:xfrm>
        </p:grpSpPr>
        <p:pic>
          <p:nvPicPr>
            <p:cNvPr id="6146" name="Picture 2" descr="http://joan4.crabbysbeach.com/blogs/files/2010/03/buying-groceries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95" y="3048000"/>
              <a:ext cx="2362200" cy="2522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806547" y="2438400"/>
              <a:ext cx="21464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11C44"/>
                  </a:solidFill>
                  <a:latin typeface="Source Sans Pro"/>
                  <a:cs typeface="Source Sans Pro"/>
                </a:rPr>
                <a:t>Essentials</a:t>
              </a:r>
              <a:endParaRPr lang="en-US" sz="2800" dirty="0">
                <a:solidFill>
                  <a:srgbClr val="011C44"/>
                </a:solidFill>
                <a:latin typeface="Source Sans Pro"/>
                <a:cs typeface="Source Sans Pro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114020"/>
            <a:ext cx="2131123" cy="2726670"/>
          </a:xfrm>
          <a:prstGeom prst="rect">
            <a:avLst/>
          </a:prstGeom>
        </p:spPr>
      </p:pic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</a:t>
            </a:r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financial-aid     </a:t>
            </a:r>
            <a:r>
              <a:rPr lang="en-US" b="0" dirty="0">
                <a:solidFill>
                  <a:schemeClr val="bg1"/>
                </a:solidFill>
                <a:latin typeface="Source Sans Pro"/>
                <a:cs typeface="Source Sans Pro"/>
              </a:rPr>
              <a:t>	</a:t>
            </a:r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812-464</a:t>
            </a:r>
            <a:r>
              <a:rPr lang="en-US" b="0" dirty="0">
                <a:solidFill>
                  <a:schemeClr val="bg1"/>
                </a:solidFill>
                <a:latin typeface="Source Sans Pro"/>
                <a:cs typeface="Source Sans Pro"/>
              </a:rPr>
              <a:t>-1767</a:t>
            </a:r>
          </a:p>
        </p:txBody>
      </p:sp>
    </p:spTree>
    <p:extLst>
      <p:ext uri="{BB962C8B-B14F-4D97-AF65-F5344CB8AC3E}">
        <p14:creationId xmlns:p14="http://schemas.microsoft.com/office/powerpoint/2010/main" val="107157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I PowerPoint Template-MONO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6858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Essential Expenses</a:t>
            </a:r>
            <a:endParaRPr lang="en-US" sz="40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4612" y="1447800"/>
            <a:ext cx="77559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Essential expenses are necessities: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Housing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Utilities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Transportation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Groceries</a:t>
            </a:r>
          </a:p>
          <a:p>
            <a:endParaRPr lang="en-US" sz="2800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i="1" dirty="0" smtClean="0">
                <a:solidFill>
                  <a:srgbClr val="C20022"/>
                </a:solidFill>
                <a:latin typeface="Source Sans Pro"/>
                <a:cs typeface="Source Sans Pro"/>
              </a:rPr>
              <a:t>You can reduce essential expenses by changing spending habits!  </a:t>
            </a:r>
            <a:endParaRPr lang="en-US" sz="2800" i="1" dirty="0">
              <a:solidFill>
                <a:srgbClr val="C20022"/>
              </a:solidFill>
              <a:latin typeface="Source Sans Pro"/>
              <a:cs typeface="Source Sans Pro"/>
            </a:endParaRPr>
          </a:p>
        </p:txBody>
      </p:sp>
      <p:pic>
        <p:nvPicPr>
          <p:cNvPr id="7170" name="Picture 2" descr="http://www.businessweek.com/managing/economic_recovery/blog/archives/Housing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375" y="1974931"/>
            <a:ext cx="1830489" cy="180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0.gstatic.com/images?q=tbn:ANd9GcRsVKebj7NeBZGlgu551HDJ3GCrij8LfRlLdsPZSmhgJ2MWrlrz&amp;t=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1524000" cy="14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8383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I PowerPoint Template-MONO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5415" y="6858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Non-essential Expenses</a:t>
            </a:r>
            <a:endParaRPr lang="en-US" sz="40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1827" y="15240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Non-essential expenses are expenses that make life more “comfortable,” such as:</a:t>
            </a:r>
            <a:endParaRPr lang="en-US" sz="2800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8194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Cable T.V.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11C44"/>
                </a:solidFill>
                <a:latin typeface="Source Sans Pro"/>
                <a:cs typeface="Source Sans Pro"/>
              </a:rPr>
              <a:t>T</a:t>
            </a:r>
            <a:r>
              <a:rPr lang="en-US" sz="2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he latest cell phone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11C44"/>
                </a:solidFill>
                <a:latin typeface="Source Sans Pro"/>
                <a:cs typeface="Source Sans Pro"/>
              </a:rPr>
              <a:t>C</a:t>
            </a:r>
            <a:r>
              <a:rPr lang="en-US" sz="2400" dirty="0" smtClean="0">
                <a:solidFill>
                  <a:srgbClr val="011C44"/>
                </a:solidFill>
                <a:latin typeface="Source Sans Pro"/>
                <a:cs typeface="Source Sans Pro"/>
              </a:rPr>
              <a:t>redit card bills</a:t>
            </a: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</a:rPr>
              <a:t>   </a:t>
            </a:r>
            <a:endParaRPr lang="en-US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5720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C20022"/>
                </a:solidFill>
                <a:latin typeface="Source Sans Pro"/>
                <a:cs typeface="Source Sans Pro"/>
              </a:rPr>
              <a:t>You can reduce non-essential expenses or eliminate them altogether!</a:t>
            </a:r>
            <a:endParaRPr lang="en-US" sz="2400" i="1" dirty="0">
              <a:solidFill>
                <a:srgbClr val="C20022"/>
              </a:solidFill>
              <a:latin typeface="Source Sans Pro"/>
              <a:cs typeface="Source Sans Pro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895600"/>
            <a:ext cx="2131123" cy="2726670"/>
          </a:xfrm>
          <a:prstGeom prst="rect">
            <a:avLst/>
          </a:prstGeom>
        </p:spPr>
      </p:pic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9165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I PowerPoint Template-MONOGR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342408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Budget Components*</a:t>
            </a:r>
            <a:endParaRPr lang="en-US" sz="40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483583"/>
              </p:ext>
            </p:extLst>
          </p:nvPr>
        </p:nvGraphicFramePr>
        <p:xfrm>
          <a:off x="762000" y="1143000"/>
          <a:ext cx="3810000" cy="42519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r"/>
                      <a:r>
                        <a:rPr lang="en-US" b="1" i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Category</a:t>
                      </a:r>
                      <a:endParaRPr lang="en-US" b="1" i="0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i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Allocation</a:t>
                      </a:r>
                      <a:endParaRPr lang="en-US" b="1" i="0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25-35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Utilities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5-10%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Food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5-15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Transportation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10-15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Medical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5-10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Clothing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2-7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Savings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5-10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Debt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 Payments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5-10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Misc Personal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5-10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Charitable Giving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10-15</a:t>
                      </a:r>
                      <a:r>
                        <a:rPr lang="en-US" baseline="0" dirty="0" smtClean="0">
                          <a:solidFill>
                            <a:srgbClr val="011C44"/>
                          </a:solidFill>
                          <a:latin typeface="Source Sans Pro"/>
                          <a:cs typeface="Source Sans Pro"/>
                        </a:rPr>
                        <a:t>%</a:t>
                      </a:r>
                      <a:endParaRPr lang="en-US" dirty="0">
                        <a:solidFill>
                          <a:srgbClr val="011C44"/>
                        </a:solidFill>
                        <a:latin typeface="Source Sans Pro"/>
                        <a:cs typeface="Source Sans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81600" y="4648200"/>
            <a:ext cx="3624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</a:rPr>
              <a:t>*Recommendations from popular      debt expert Dave Ramsey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1792069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</a:rPr>
              <a:t>Percentages in your budget will be based on your personal needs or goals.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011C44"/>
              </a:solidFill>
              <a:latin typeface="Source Sans Pro"/>
              <a:cs typeface="Source Sans Pro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11C44"/>
                </a:solidFill>
                <a:latin typeface="Source Sans Pro"/>
                <a:cs typeface="Source Sans Pro"/>
              </a:rPr>
              <a:t>Categorizing your spending allows you to recognize where changes can or need  to be made. </a:t>
            </a:r>
            <a:endParaRPr lang="en-US" dirty="0">
              <a:solidFill>
                <a:srgbClr val="011C44"/>
              </a:solidFill>
              <a:latin typeface="Source Sans Pro"/>
              <a:cs typeface="Source Sans Pro"/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09600" y="6416675"/>
            <a:ext cx="7543801" cy="365125"/>
          </a:xfrm>
        </p:spPr>
        <p:txBody>
          <a:bodyPr/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 	www.usi.edu/financial-aid     	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5469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I PowerPoint Template-MONO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57200"/>
            <a:ext cx="7162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011C44"/>
                </a:solidFill>
                <a:latin typeface="ITC Giovanni Std Bold"/>
                <a:cs typeface="ITC Giovanni Std Bold"/>
              </a:rPr>
              <a:t>USI Cost of Attendance Budget</a:t>
            </a:r>
            <a:endParaRPr lang="en-US" sz="4000" dirty="0">
              <a:solidFill>
                <a:srgbClr val="011C44"/>
              </a:solidFill>
              <a:latin typeface="ITC Giovanni Std Bold"/>
              <a:cs typeface="ITC Giovanni Std Bold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81000" y="1524000"/>
          <a:ext cx="4114800" cy="350520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444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2016-2017 Undergraduate </a:t>
                      </a:r>
                      <a:r>
                        <a:rPr lang="en-US" sz="1300" b="1" i="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Student</a:t>
                      </a:r>
                    </a:p>
                    <a:p>
                      <a:pPr algn="ctr"/>
                      <a:r>
                        <a:rPr lang="en-US" sz="1300" b="1" i="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Enrolled in 30 credit hours</a:t>
                      </a:r>
                    </a:p>
                    <a:p>
                      <a:pPr algn="ctr"/>
                      <a:r>
                        <a:rPr lang="en-US" sz="1300" b="1" i="0" u="sng" dirty="0">
                          <a:solidFill>
                            <a:srgbClr val="C20022"/>
                          </a:solidFill>
                          <a:effectLst/>
                          <a:latin typeface="Source Sans Pro"/>
                          <a:cs typeface="Source Sans Pro"/>
                        </a:rPr>
                        <a:t>Living on Campus</a:t>
                      </a:r>
                      <a:endParaRPr lang="en-US" sz="1300" b="1" i="0" dirty="0">
                        <a:solidFill>
                          <a:srgbClr val="C20022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C20022"/>
                          </a:solidFill>
                          <a:effectLst/>
                          <a:latin typeface="Source Sans Pro"/>
                          <a:cs typeface="Source Sans Pro"/>
                        </a:rPr>
                        <a:t>Resident</a:t>
                      </a:r>
                    </a:p>
                  </a:txBody>
                  <a:tcPr marL="49187" marR="4918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C20022"/>
                          </a:solidFill>
                          <a:effectLst/>
                          <a:latin typeface="Source Sans Pro"/>
                          <a:cs typeface="Source Sans Pro"/>
                        </a:rPr>
                        <a:t>Non-Resident</a:t>
                      </a:r>
                    </a:p>
                  </a:txBody>
                  <a:tcPr marL="49187" marR="4918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Tuition/Fees</a:t>
                      </a: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$7,405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$17,647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Housing</a:t>
                      </a: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$4,492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$4,492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Food</a:t>
                      </a: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$4,040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$4,040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300" u="sng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Estimated </a:t>
                      </a:r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Total Direct Costs</a:t>
                      </a:r>
                    </a:p>
                  </a:txBody>
                  <a:tcPr marL="49187" marR="4918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$15,937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$26,179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Books/Supplies</a:t>
                      </a: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$1,140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$1,140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Misc./Personal</a:t>
                      </a: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$1,582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$1,582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Transportation</a:t>
                      </a: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$675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$675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Total Budget/COA</a:t>
                      </a:r>
                    </a:p>
                  </a:txBody>
                  <a:tcPr marL="49187" marR="4918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$19,334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$29,576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48198" y="1524000"/>
          <a:ext cx="4191002" cy="350520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540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4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2016-2017 Undergraduate </a:t>
                      </a:r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Student</a:t>
                      </a:r>
                    </a:p>
                    <a:p>
                      <a:pPr algn="ctr"/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Enrolled in 30 credit hours</a:t>
                      </a:r>
                    </a:p>
                    <a:p>
                      <a:pPr algn="ctr"/>
                      <a:r>
                        <a:rPr lang="en-US" sz="1300" u="sng" dirty="0">
                          <a:solidFill>
                            <a:srgbClr val="C20022"/>
                          </a:solidFill>
                          <a:effectLst/>
                          <a:latin typeface="Source Sans Pro"/>
                          <a:cs typeface="Source Sans Pro"/>
                        </a:rPr>
                        <a:t>Living In Own Home/Apartment</a:t>
                      </a:r>
                      <a:endParaRPr lang="en-US" sz="1300" b="1" dirty="0">
                        <a:solidFill>
                          <a:srgbClr val="C20022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sz="130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C20022"/>
                          </a:solidFill>
                          <a:effectLst/>
                          <a:latin typeface="Source Sans Pro"/>
                          <a:cs typeface="Source Sans Pro"/>
                        </a:rPr>
                        <a:t>Resident</a:t>
                      </a:r>
                    </a:p>
                  </a:txBody>
                  <a:tcPr marL="49187" marR="4918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C20022"/>
                          </a:solidFill>
                          <a:effectLst/>
                          <a:latin typeface="Source Sans Pro"/>
                          <a:cs typeface="Source Sans Pro"/>
                        </a:rPr>
                        <a:t>Non-Resident</a:t>
                      </a:r>
                    </a:p>
                  </a:txBody>
                  <a:tcPr marL="49187" marR="4918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Tuition/Fees</a:t>
                      </a: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$7,405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$17,647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300" u="sng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Estimated </a:t>
                      </a:r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Total Direct Costs</a:t>
                      </a:r>
                    </a:p>
                  </a:txBody>
                  <a:tcPr marL="49187" marR="4918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$7,405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$17,647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Housing</a:t>
                      </a: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$5,880</a:t>
                      </a: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$5,880</a:t>
                      </a:r>
                    </a:p>
                  </a:txBody>
                  <a:tcPr marL="49187" marR="4918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Food</a:t>
                      </a: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$4,040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$4,040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Books/Supplies</a:t>
                      </a: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$1,140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$1,140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Misc./Personal</a:t>
                      </a: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$1,582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$1,582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Transportation</a:t>
                      </a: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$1,231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$1,231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Total Budget/COA</a:t>
                      </a:r>
                    </a:p>
                  </a:txBody>
                  <a:tcPr marL="49187" marR="4918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$21,278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011C44"/>
                          </a:solidFill>
                          <a:effectLst/>
                          <a:latin typeface="Source Sans Pro"/>
                          <a:cs typeface="Source Sans Pro"/>
                        </a:rPr>
                        <a:t>$31,520</a:t>
                      </a:r>
                      <a:endParaRPr lang="en-US" sz="1300" dirty="0">
                        <a:solidFill>
                          <a:srgbClr val="011C44"/>
                        </a:solidFill>
                        <a:effectLst/>
                        <a:latin typeface="Source Sans Pro"/>
                        <a:cs typeface="Source Sans Pro"/>
                      </a:endParaRPr>
                    </a:p>
                  </a:txBody>
                  <a:tcPr marL="49187" marR="49187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42999" y="6400800"/>
            <a:ext cx="6553201" cy="365125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Student Financial Assistance    	www.usi.edu/financial-aid     </a:t>
            </a:r>
            <a:r>
              <a:rPr lang="en-US" b="0" dirty="0">
                <a:solidFill>
                  <a:schemeClr val="bg1"/>
                </a:solidFill>
                <a:latin typeface="Source Sans Pro"/>
                <a:cs typeface="Source Sans Pro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Source Sans Pro"/>
                <a:cs typeface="Source Sans Pro"/>
              </a:rPr>
              <a:t>              812-464-1767</a:t>
            </a:r>
            <a:endParaRPr lang="en-US" b="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2445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ustom 5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FF00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1667</TotalTime>
  <Words>1577</Words>
  <Application>Microsoft Office PowerPoint</Application>
  <PresentationFormat>On-screen Show (4:3)</PresentationFormat>
  <Paragraphs>491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Impact</vt:lpstr>
      <vt:lpstr>ITC Giovanni Std Bold</vt:lpstr>
      <vt:lpstr>ITC Giovanni Std Book</vt:lpstr>
      <vt:lpstr>Source Sans Pro</vt:lpstr>
      <vt:lpstr>Times New Roman</vt:lpstr>
      <vt:lpstr>Wingdings</vt:lpstr>
      <vt:lpstr>NewsPrint</vt:lpstr>
      <vt:lpstr> Eaglenomics® Finances and the  College Student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 Cost of Attendance Budget</vt:lpstr>
      <vt:lpstr>Student 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Light at the End of the Tunnel</vt:lpstr>
      <vt:lpstr>PowerPoint Presentation</vt:lpstr>
    </vt:vector>
  </TitlesOfParts>
  <Company>USI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Carr, Kathy M.</dc:creator>
  <cp:lastModifiedBy>Riley, Sean</cp:lastModifiedBy>
  <cp:revision>167</cp:revision>
  <dcterms:created xsi:type="dcterms:W3CDTF">2011-03-31T17:02:55Z</dcterms:created>
  <dcterms:modified xsi:type="dcterms:W3CDTF">2017-02-20T20:37:36Z</dcterms:modified>
</cp:coreProperties>
</file>