
<file path=[Content_Types].xml><?xml version="1.0" encoding="utf-8"?>
<Types xmlns="http://schemas.openxmlformats.org/package/2006/content-types">
  <Default Extension="emf" ContentType="image/x-emf"/>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sldIdLst>
    <p:sldId id="262" r:id="rId2"/>
    <p:sldId id="256" r:id="rId3"/>
    <p:sldId id="258" r:id="rId4"/>
    <p:sldId id="259" r:id="rId5"/>
    <p:sldId id="260" r:id="rId6"/>
    <p:sldId id="261" r:id="rId7"/>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11"/>
    <p:restoredTop sz="94674"/>
  </p:normalViewPr>
  <p:slideViewPr>
    <p:cSldViewPr snapToGrid="0" snapToObjects="1">
      <p:cViewPr varScale="1">
        <p:scale>
          <a:sx n="70" d="100"/>
          <a:sy n="70" d="100"/>
        </p:scale>
        <p:origin x="51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CB372018-718A-8145-8A72-D3F9A70F2C64}" type="datetimeFigureOut">
              <a:rPr lang="en-US" smtClean="0"/>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1D585-B742-F74B-92D2-C136C1F3551E}" type="slidenum">
              <a:rPr lang="en-US" smtClean="0"/>
              <a:t>‹#›</a:t>
            </a:fld>
            <a:endParaRPr lang="en-US"/>
          </a:p>
        </p:txBody>
      </p:sp>
    </p:spTree>
    <p:extLst>
      <p:ext uri="{BB962C8B-B14F-4D97-AF65-F5344CB8AC3E}">
        <p14:creationId xmlns:p14="http://schemas.microsoft.com/office/powerpoint/2010/main" val="88605010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372018-718A-8145-8A72-D3F9A70F2C64}" type="datetimeFigureOut">
              <a:rPr lang="en-US" smtClean="0"/>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1D585-B742-F74B-92D2-C136C1F3551E}" type="slidenum">
              <a:rPr lang="en-US" smtClean="0"/>
              <a:t>‹#›</a:t>
            </a:fld>
            <a:endParaRPr lang="en-US"/>
          </a:p>
        </p:txBody>
      </p:sp>
    </p:spTree>
    <p:extLst>
      <p:ext uri="{BB962C8B-B14F-4D97-AF65-F5344CB8AC3E}">
        <p14:creationId xmlns:p14="http://schemas.microsoft.com/office/powerpoint/2010/main" val="379072013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372018-718A-8145-8A72-D3F9A70F2C64}" type="datetimeFigureOut">
              <a:rPr lang="en-US" smtClean="0"/>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1D585-B742-F74B-92D2-C136C1F3551E}" type="slidenum">
              <a:rPr lang="en-US" smtClean="0"/>
              <a:t>‹#›</a:t>
            </a:fld>
            <a:endParaRPr lang="en-US"/>
          </a:p>
        </p:txBody>
      </p:sp>
    </p:spTree>
    <p:extLst>
      <p:ext uri="{BB962C8B-B14F-4D97-AF65-F5344CB8AC3E}">
        <p14:creationId xmlns:p14="http://schemas.microsoft.com/office/powerpoint/2010/main" val="365554193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CB372018-718A-8145-8A72-D3F9A70F2C64}" type="datetimeFigureOut">
              <a:rPr lang="en-US" smtClean="0"/>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1D585-B742-F74B-92D2-C136C1F3551E}" type="slidenum">
              <a:rPr lang="en-US" smtClean="0"/>
              <a:t>‹#›</a:t>
            </a:fld>
            <a:endParaRPr lang="en-US"/>
          </a:p>
        </p:txBody>
      </p:sp>
    </p:spTree>
    <p:extLst>
      <p:ext uri="{BB962C8B-B14F-4D97-AF65-F5344CB8AC3E}">
        <p14:creationId xmlns:p14="http://schemas.microsoft.com/office/powerpoint/2010/main" val="34744415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CB372018-718A-8145-8A72-D3F9A70F2C64}" type="datetimeFigureOut">
              <a:rPr lang="en-US" smtClean="0"/>
              <a:t>4/26/2016</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9761D585-B742-F74B-92D2-C136C1F3551E}" type="slidenum">
              <a:rPr lang="en-US" smtClean="0"/>
              <a:t>‹#›</a:t>
            </a:fld>
            <a:endParaRPr lang="en-US"/>
          </a:p>
        </p:txBody>
      </p:sp>
    </p:spTree>
    <p:extLst>
      <p:ext uri="{BB962C8B-B14F-4D97-AF65-F5344CB8AC3E}">
        <p14:creationId xmlns:p14="http://schemas.microsoft.com/office/powerpoint/2010/main" val="78082503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CB372018-718A-8145-8A72-D3F9A70F2C64}" type="datetimeFigureOut">
              <a:rPr lang="en-US" smtClean="0"/>
              <a:t>4/26/2016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1D585-B742-F74B-92D2-C136C1F3551E}" type="slidenum">
              <a:rPr lang="en-US" smtClean="0"/>
              <a:t>‹#›</a:t>
            </a:fld>
            <a:endParaRPr lang="en-US"/>
          </a:p>
        </p:txBody>
      </p:sp>
    </p:spTree>
    <p:extLst>
      <p:ext uri="{BB962C8B-B14F-4D97-AF65-F5344CB8AC3E}">
        <p14:creationId xmlns:p14="http://schemas.microsoft.com/office/powerpoint/2010/main" val="128169347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CB372018-718A-8145-8A72-D3F9A70F2C64}" type="datetimeFigureOut">
              <a:rPr lang="en-US" smtClean="0"/>
              <a:t>4/26/2016</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9761D585-B742-F74B-92D2-C136C1F3551E}" type="slidenum">
              <a:rPr lang="en-US" smtClean="0"/>
              <a:t>‹#›</a:t>
            </a:fld>
            <a:endParaRPr lang="en-US"/>
          </a:p>
        </p:txBody>
      </p:sp>
    </p:spTree>
    <p:extLst>
      <p:ext uri="{BB962C8B-B14F-4D97-AF65-F5344CB8AC3E}">
        <p14:creationId xmlns:p14="http://schemas.microsoft.com/office/powerpoint/2010/main" val="54240192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CB372018-718A-8145-8A72-D3F9A70F2C64}" type="datetimeFigureOut">
              <a:rPr lang="en-US" smtClean="0"/>
              <a:t>4/26/2016</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9761D585-B742-F74B-92D2-C136C1F3551E}" type="slidenum">
              <a:rPr lang="en-US" smtClean="0"/>
              <a:t>‹#›</a:t>
            </a:fld>
            <a:endParaRPr lang="en-US"/>
          </a:p>
        </p:txBody>
      </p:sp>
    </p:spTree>
    <p:extLst>
      <p:ext uri="{BB962C8B-B14F-4D97-AF65-F5344CB8AC3E}">
        <p14:creationId xmlns:p14="http://schemas.microsoft.com/office/powerpoint/2010/main" val="286763085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CB372018-718A-8145-8A72-D3F9A70F2C64}" type="datetimeFigureOut">
              <a:rPr lang="en-US" smtClean="0"/>
              <a:t>4/26/2016</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9761D585-B742-F74B-92D2-C136C1F3551E}" type="slidenum">
              <a:rPr lang="en-US" smtClean="0"/>
              <a:t>‹#›</a:t>
            </a:fld>
            <a:endParaRPr lang="en-US"/>
          </a:p>
        </p:txBody>
      </p:sp>
    </p:spTree>
    <p:extLst>
      <p:ext uri="{BB962C8B-B14F-4D97-AF65-F5344CB8AC3E}">
        <p14:creationId xmlns:p14="http://schemas.microsoft.com/office/powerpoint/2010/main" val="68419679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372018-718A-8145-8A72-D3F9A70F2C64}" type="datetimeFigureOut">
              <a:rPr lang="en-US" smtClean="0"/>
              <a:t>4/26/2016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1D585-B742-F74B-92D2-C136C1F3551E}" type="slidenum">
              <a:rPr lang="en-US" smtClean="0"/>
              <a:t>‹#›</a:t>
            </a:fld>
            <a:endParaRPr lang="en-US"/>
          </a:p>
        </p:txBody>
      </p:sp>
    </p:spTree>
    <p:extLst>
      <p:ext uri="{BB962C8B-B14F-4D97-AF65-F5344CB8AC3E}">
        <p14:creationId xmlns:p14="http://schemas.microsoft.com/office/powerpoint/2010/main" val="277162361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CB372018-718A-8145-8A72-D3F9A70F2C64}" type="datetimeFigureOut">
              <a:rPr lang="en-US" smtClean="0"/>
              <a:t>4/26/2016</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9761D585-B742-F74B-92D2-C136C1F3551E}" type="slidenum">
              <a:rPr lang="en-US" smtClean="0"/>
              <a:t>‹#›</a:t>
            </a:fld>
            <a:endParaRPr lang="en-US"/>
          </a:p>
        </p:txBody>
      </p:sp>
    </p:spTree>
    <p:extLst>
      <p:ext uri="{BB962C8B-B14F-4D97-AF65-F5344CB8AC3E}">
        <p14:creationId xmlns:p14="http://schemas.microsoft.com/office/powerpoint/2010/main" val="25047373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CB372018-718A-8145-8A72-D3F9A70F2C64}" type="datetimeFigureOut">
              <a:rPr lang="en-US" smtClean="0"/>
              <a:t>4/26/2016</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9761D585-B742-F74B-92D2-C136C1F3551E}" type="slidenum">
              <a:rPr lang="en-US" smtClean="0"/>
              <a:t>‹#›</a:t>
            </a:fld>
            <a:endParaRPr lang="en-US"/>
          </a:p>
        </p:txBody>
      </p:sp>
    </p:spTree>
    <p:extLst>
      <p:ext uri="{BB962C8B-B14F-4D97-AF65-F5344CB8AC3E}">
        <p14:creationId xmlns:p14="http://schemas.microsoft.com/office/powerpoint/2010/main" val="414851930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4.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Rectangle 1"/>
          <p:cNvSpPr>
            <a:spLocks noChangeArrowheads="1"/>
          </p:cNvSpPr>
          <p:nvPr/>
        </p:nvSpPr>
        <p:spPr bwMode="auto">
          <a:xfrm>
            <a:off x="887104" y="4859892"/>
            <a:ext cx="7571095"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1400" dirty="0"/>
              <a:t>Nationally, the demand for graduates with Bachelor’s Degrees in the areas most of our graduates are initially employed is rising.</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smtClean="0">
              <a:ln>
                <a:noFill/>
              </a:ln>
              <a:solidFill>
                <a:schemeClr val="tx1"/>
              </a:solidFill>
              <a:effectLst/>
              <a:latin typeface="Arial" panose="020B0604020202020204" pitchFamily="34" charset="0"/>
            </a:endParaRPr>
          </a:p>
        </p:txBody>
      </p:sp>
      <p:sp>
        <p:nvSpPr>
          <p:cNvPr id="7" name="TextBox 6"/>
          <p:cNvSpPr txBox="1"/>
          <p:nvPr/>
        </p:nvSpPr>
        <p:spPr>
          <a:xfrm>
            <a:off x="685800" y="748010"/>
            <a:ext cx="7772400" cy="523220"/>
          </a:xfrm>
          <a:prstGeom prst="rect">
            <a:avLst/>
          </a:prstGeom>
          <a:noFill/>
        </p:spPr>
        <p:txBody>
          <a:bodyPr wrap="square" rtlCol="0">
            <a:spAutoFit/>
          </a:bodyPr>
          <a:lstStyle/>
          <a:p>
            <a:pPr lvl="0" algn="ctr"/>
            <a:r>
              <a:rPr lang="en-US" sz="2800" b="1" dirty="0"/>
              <a:t>Computer Science Graduates are in Demand.</a:t>
            </a:r>
            <a:endParaRPr lang="en-US" sz="2800" dirty="0"/>
          </a:p>
        </p:txBody>
      </p:sp>
      <p:pic>
        <p:nvPicPr>
          <p:cNvPr id="9" name="Picture 8"/>
          <p:cNvPicPr/>
          <p:nvPr/>
        </p:nvPicPr>
        <p:blipFill>
          <a:blip r:embed="rId3">
            <a:extLst>
              <a:ext uri="{28A0092B-C50C-407E-A947-70E740481C1C}">
                <a14:useLocalDpi xmlns:a14="http://schemas.microsoft.com/office/drawing/2010/main" val="0"/>
              </a:ext>
            </a:extLst>
          </a:blip>
          <a:srcRect/>
          <a:stretch>
            <a:fillRect/>
          </a:stretch>
        </p:blipFill>
        <p:spPr bwMode="auto">
          <a:xfrm>
            <a:off x="887103" y="1433014"/>
            <a:ext cx="7571096" cy="3193577"/>
          </a:xfrm>
          <a:prstGeom prst="rect">
            <a:avLst/>
          </a:prstGeom>
          <a:noFill/>
          <a:ln>
            <a:noFill/>
          </a:ln>
        </p:spPr>
      </p:pic>
    </p:spTree>
    <p:extLst>
      <p:ext uri="{BB962C8B-B14F-4D97-AF65-F5344CB8AC3E}">
        <p14:creationId xmlns:p14="http://schemas.microsoft.com/office/powerpoint/2010/main" val="1175293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graphicFrame>
        <p:nvGraphicFramePr>
          <p:cNvPr id="4" name="Table 3"/>
          <p:cNvGraphicFramePr>
            <a:graphicFrameLocks noGrp="1"/>
          </p:cNvGraphicFramePr>
          <p:nvPr>
            <p:extLst>
              <p:ext uri="{D42A27DB-BD31-4B8C-83A1-F6EECF244321}">
                <p14:modId xmlns:p14="http://schemas.microsoft.com/office/powerpoint/2010/main" val="1488676247"/>
              </p:ext>
            </p:extLst>
          </p:nvPr>
        </p:nvGraphicFramePr>
        <p:xfrm>
          <a:off x="887102" y="2297697"/>
          <a:ext cx="7571097" cy="1728024"/>
        </p:xfrm>
        <a:graphic>
          <a:graphicData uri="http://schemas.openxmlformats.org/drawingml/2006/table">
            <a:tbl>
              <a:tblPr firstRow="1" firstCol="1" bandRow="1"/>
              <a:tblGrid>
                <a:gridCol w="1385702"/>
                <a:gridCol w="518878"/>
                <a:gridCol w="629613"/>
                <a:gridCol w="629613"/>
                <a:gridCol w="629613"/>
                <a:gridCol w="629613"/>
                <a:gridCol w="629613"/>
                <a:gridCol w="629613"/>
                <a:gridCol w="629613"/>
                <a:gridCol w="629613"/>
                <a:gridCol w="629613"/>
              </a:tblGrid>
              <a:tr h="288004">
                <a:tc>
                  <a:txBody>
                    <a:bodyPr/>
                    <a:lstStyle/>
                    <a:p>
                      <a:pPr marL="0" marR="0">
                        <a:lnSpc>
                          <a:spcPct val="107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CLASSIFICATION</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2007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2008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2009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004">
                <a:tc>
                  <a:txBody>
                    <a:bodyPr/>
                    <a:lstStyle/>
                    <a:p>
                      <a:pPr marL="0" marR="0">
                        <a:lnSpc>
                          <a:spcPct val="107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FRESHMAN</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54</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004">
                <a:tc>
                  <a:txBody>
                    <a:bodyPr/>
                    <a:lstStyle/>
                    <a:p>
                      <a:pPr marL="0" marR="0">
                        <a:lnSpc>
                          <a:spcPct val="107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SOPHOMORE</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004">
                <a:tc>
                  <a:txBody>
                    <a:bodyPr/>
                    <a:lstStyle/>
                    <a:p>
                      <a:pPr marL="0" marR="0">
                        <a:lnSpc>
                          <a:spcPct val="107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JUNIOR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004">
                <a:tc>
                  <a:txBody>
                    <a:bodyPr/>
                    <a:lstStyle/>
                    <a:p>
                      <a:pPr marL="0" marR="0">
                        <a:lnSpc>
                          <a:spcPct val="107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  SENIOR</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26</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27</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18</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31</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34</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88004">
                <a:tc>
                  <a:txBody>
                    <a:bodyPr/>
                    <a:lstStyle/>
                    <a:p>
                      <a:pPr marL="0" marR="0">
                        <a:lnSpc>
                          <a:spcPct val="107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TOTAL</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68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88</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81</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100</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103</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135</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159</a:t>
                      </a:r>
                      <a:endParaRPr lang="en-US" sz="14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400" b="1"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189</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
        <p:nvSpPr>
          <p:cNvPr id="6" name="Rectangle 1"/>
          <p:cNvSpPr>
            <a:spLocks noChangeArrowheads="1"/>
          </p:cNvSpPr>
          <p:nvPr/>
        </p:nvSpPr>
        <p:spPr bwMode="auto">
          <a:xfrm>
            <a:off x="887104" y="4275117"/>
            <a:ext cx="757109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pPr marL="0" marR="0" lvl="0" indent="0" algn="l" defTabSz="914400" rtl="0" eaLnBrk="0" fontAlgn="base" latinLnBrk="0" hangingPunct="0">
              <a:lnSpc>
                <a:spcPct val="100000"/>
              </a:lnSpc>
              <a:spcBef>
                <a:spcPct val="0"/>
              </a:spcBef>
              <a:spcAft>
                <a:spcPct val="0"/>
              </a:spcAft>
              <a:buClrTx/>
              <a:buSzTx/>
              <a:buFontTx/>
              <a:buNone/>
              <a:tabLst/>
            </a:pPr>
            <a:r>
              <a:rPr kumimoji="0" lang="en-US" altLang="en-US" sz="1400" b="0" i="0" u="none" strike="noStrike" cap="none" normalizeH="0" baseline="0" dirty="0" smtClean="0">
                <a:ln>
                  <a:noFill/>
                </a:ln>
                <a:solidFill>
                  <a:schemeClr val="tx1"/>
                </a:solidFill>
                <a:effectLst/>
                <a:latin typeface="Calibri" panose="020F0502020204030204" pitchFamily="34" charset="0"/>
                <a:ea typeface="Calibri" panose="020F0502020204030204" pitchFamily="34" charset="0"/>
                <a:cs typeface="Times New Roman" panose="02020603050405020304" pitchFamily="18" charset="0"/>
              </a:rPr>
              <a:t>The number of students declaring Computer Science as their major has grown significantly in the past ten years.  The number of declared majors has grown 89% in the past 5 years and 178% in the past 10 years.</a:t>
            </a:r>
            <a:endParaRPr kumimoji="0" lang="en-US" altLang="en-US" sz="1400" b="0" i="0" u="none" strike="noStrike" cap="none" normalizeH="0" baseline="0" dirty="0" smtClean="0">
              <a:ln>
                <a:noFill/>
              </a:ln>
              <a:solidFill>
                <a:schemeClr val="tx1"/>
              </a:solidFill>
              <a:effectLst/>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smtClean="0">
              <a:ln>
                <a:noFill/>
              </a:ln>
              <a:solidFill>
                <a:schemeClr val="tx1"/>
              </a:solidFill>
              <a:effectLst/>
              <a:latin typeface="Arial" panose="020B0604020202020204" pitchFamily="34" charset="0"/>
            </a:endParaRPr>
          </a:p>
        </p:txBody>
      </p:sp>
      <p:sp>
        <p:nvSpPr>
          <p:cNvPr id="7" name="TextBox 6"/>
          <p:cNvSpPr txBox="1"/>
          <p:nvPr/>
        </p:nvSpPr>
        <p:spPr>
          <a:xfrm>
            <a:off x="685800" y="748010"/>
            <a:ext cx="7772400" cy="523220"/>
          </a:xfrm>
          <a:prstGeom prst="rect">
            <a:avLst/>
          </a:prstGeom>
          <a:noFill/>
        </p:spPr>
        <p:txBody>
          <a:bodyPr wrap="square" rtlCol="0">
            <a:spAutoFit/>
          </a:bodyPr>
          <a:lstStyle/>
          <a:p>
            <a:pPr lvl="0" algn="ctr" defTabSz="914400" eaLnBrk="0" fontAlgn="base" hangingPunct="0">
              <a:spcBef>
                <a:spcPct val="0"/>
              </a:spcBef>
              <a:spcAft>
                <a:spcPct val="0"/>
              </a:spcAft>
            </a:pPr>
            <a:r>
              <a:rPr lang="en-US" altLang="en-US" sz="2800" b="1" dirty="0">
                <a:latin typeface="Calibri" panose="020F0502020204030204" pitchFamily="34" charset="0"/>
                <a:ea typeface="Calibri" panose="020F0502020204030204" pitchFamily="34" charset="0"/>
                <a:cs typeface="Times New Roman" panose="02020603050405020304" pitchFamily="18" charset="0"/>
              </a:rPr>
              <a:t>The Computer Science Program is </a:t>
            </a:r>
            <a:r>
              <a:rPr lang="en-US" altLang="en-US" sz="2800" b="1" dirty="0" smtClean="0">
                <a:latin typeface="Calibri" panose="020F0502020204030204" pitchFamily="34" charset="0"/>
                <a:ea typeface="Calibri" panose="020F0502020204030204" pitchFamily="34" charset="0"/>
                <a:cs typeface="Times New Roman" panose="02020603050405020304" pitchFamily="18" charset="0"/>
              </a:rPr>
              <a:t>growing rapidly.</a:t>
            </a:r>
            <a:endParaRPr lang="en-US" altLang="en-US" sz="2800" dirty="0"/>
          </a:p>
        </p:txBody>
      </p:sp>
      <p:sp>
        <p:nvSpPr>
          <p:cNvPr id="8" name="TextBox 7"/>
          <p:cNvSpPr txBox="1"/>
          <p:nvPr/>
        </p:nvSpPr>
        <p:spPr>
          <a:xfrm>
            <a:off x="887101" y="1872426"/>
            <a:ext cx="7571098" cy="369332"/>
          </a:xfrm>
          <a:prstGeom prst="rect">
            <a:avLst/>
          </a:prstGeom>
          <a:noFill/>
        </p:spPr>
        <p:txBody>
          <a:bodyPr wrap="square" rtlCol="0">
            <a:spAutoFit/>
          </a:bodyPr>
          <a:lstStyle/>
          <a:p>
            <a:pPr algn="ctr"/>
            <a:r>
              <a:rPr lang="en-US" dirty="0" smtClean="0"/>
              <a:t>Number of CS Majors By Classification</a:t>
            </a:r>
            <a:endParaRPr lang="en-US" dirty="0"/>
          </a:p>
        </p:txBody>
      </p:sp>
    </p:spTree>
    <p:extLst>
      <p:ext uri="{BB962C8B-B14F-4D97-AF65-F5344CB8AC3E}">
        <p14:creationId xmlns:p14="http://schemas.microsoft.com/office/powerpoint/2010/main" val="3259950491"/>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Rectangle 1"/>
          <p:cNvSpPr>
            <a:spLocks noChangeArrowheads="1"/>
          </p:cNvSpPr>
          <p:nvPr/>
        </p:nvSpPr>
        <p:spPr bwMode="auto">
          <a:xfrm>
            <a:off x="887098" y="2919993"/>
            <a:ext cx="7571095" cy="73866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1400" dirty="0">
                <a:latin typeface="Calibri" panose="020F0502020204030204" pitchFamily="34" charset="0"/>
                <a:ea typeface="Calibri" panose="020F0502020204030204" pitchFamily="34" charset="0"/>
                <a:cs typeface="Times New Roman" panose="02020603050405020304" pitchFamily="18" charset="0"/>
              </a:rPr>
              <a:t>The number of sections needed to support the needs of the students in the Computer Science Program is growing.</a:t>
            </a: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smtClean="0">
              <a:ln>
                <a:noFill/>
              </a:ln>
              <a:solidFill>
                <a:schemeClr val="tx1"/>
              </a:solidFill>
              <a:effectLst/>
              <a:latin typeface="Arial" panose="020B0604020202020204" pitchFamily="34" charset="0"/>
            </a:endParaRPr>
          </a:p>
        </p:txBody>
      </p:sp>
      <p:sp>
        <p:nvSpPr>
          <p:cNvPr id="7" name="TextBox 6"/>
          <p:cNvSpPr txBox="1"/>
          <p:nvPr/>
        </p:nvSpPr>
        <p:spPr>
          <a:xfrm>
            <a:off x="685800" y="748010"/>
            <a:ext cx="7772400" cy="523220"/>
          </a:xfrm>
          <a:prstGeom prst="rect">
            <a:avLst/>
          </a:prstGeom>
          <a:noFill/>
        </p:spPr>
        <p:txBody>
          <a:bodyPr wrap="square" rtlCol="0">
            <a:spAutoFit/>
          </a:bodyPr>
          <a:lstStyle/>
          <a:p>
            <a:pPr lvl="0" algn="ctr"/>
            <a:r>
              <a:rPr lang="en-US" sz="2800" b="1" dirty="0"/>
              <a:t>The number of sections offered is growing.</a:t>
            </a:r>
            <a:endParaRPr lang="en-US" sz="2800" dirty="0"/>
          </a:p>
        </p:txBody>
      </p:sp>
      <p:sp>
        <p:nvSpPr>
          <p:cNvPr id="8" name="TextBox 7"/>
          <p:cNvSpPr txBox="1"/>
          <p:nvPr/>
        </p:nvSpPr>
        <p:spPr>
          <a:xfrm>
            <a:off x="887101" y="1872426"/>
            <a:ext cx="7571098" cy="369332"/>
          </a:xfrm>
          <a:prstGeom prst="rect">
            <a:avLst/>
          </a:prstGeom>
          <a:noFill/>
        </p:spPr>
        <p:txBody>
          <a:bodyPr wrap="square" rtlCol="0">
            <a:spAutoFit/>
          </a:bodyPr>
          <a:lstStyle/>
          <a:p>
            <a:pPr algn="ctr"/>
            <a:r>
              <a:rPr lang="en-US" dirty="0" smtClean="0"/>
              <a:t>Number of CS Sections Per Year</a:t>
            </a:r>
            <a:endParaRPr lang="en-US" dirty="0"/>
          </a:p>
        </p:txBody>
      </p:sp>
      <p:graphicFrame>
        <p:nvGraphicFramePr>
          <p:cNvPr id="9" name="Table 8"/>
          <p:cNvGraphicFramePr>
            <a:graphicFrameLocks noGrp="1"/>
          </p:cNvGraphicFramePr>
          <p:nvPr>
            <p:extLst>
              <p:ext uri="{D42A27DB-BD31-4B8C-83A1-F6EECF244321}">
                <p14:modId xmlns:p14="http://schemas.microsoft.com/office/powerpoint/2010/main" val="2092196633"/>
              </p:ext>
            </p:extLst>
          </p:nvPr>
        </p:nvGraphicFramePr>
        <p:xfrm>
          <a:off x="887098" y="2302133"/>
          <a:ext cx="7571100" cy="419100"/>
        </p:xfrm>
        <a:graphic>
          <a:graphicData uri="http://schemas.openxmlformats.org/drawingml/2006/table">
            <a:tbl>
              <a:tblPr firstRow="1" firstCol="1" bandRow="1"/>
              <a:tblGrid>
                <a:gridCol w="757110"/>
                <a:gridCol w="757110"/>
                <a:gridCol w="757110"/>
                <a:gridCol w="757110"/>
                <a:gridCol w="757110"/>
                <a:gridCol w="757110"/>
                <a:gridCol w="757110"/>
                <a:gridCol w="757110"/>
                <a:gridCol w="757110"/>
                <a:gridCol w="757110"/>
              </a:tblGrid>
              <a:tr h="209550">
                <a:tc>
                  <a:txBody>
                    <a:bodyPr/>
                    <a:lstStyle/>
                    <a:p>
                      <a:pPr marL="0" marR="0" algn="ctr">
                        <a:lnSpc>
                          <a:spcPct val="107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2007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2008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2009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09550">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28</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929288997"/>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Rectangle 1"/>
          <p:cNvSpPr>
            <a:spLocks noChangeArrowheads="1"/>
          </p:cNvSpPr>
          <p:nvPr/>
        </p:nvSpPr>
        <p:spPr bwMode="auto">
          <a:xfrm>
            <a:off x="887097" y="2951946"/>
            <a:ext cx="7571095" cy="954107"/>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1400" dirty="0"/>
              <a:t>Computer Science faculty members consider 24 to be the ideal size of many of the project-oriented sections which make up the majority of sections offered.  The average section size of 22.93 for the 2016 academic year means that many of the sections offered are larger than ideal.</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smtClean="0">
              <a:ln>
                <a:noFill/>
              </a:ln>
              <a:solidFill>
                <a:schemeClr val="tx1"/>
              </a:solidFill>
              <a:effectLst/>
              <a:latin typeface="Arial" panose="020B0604020202020204" pitchFamily="34" charset="0"/>
            </a:endParaRPr>
          </a:p>
        </p:txBody>
      </p:sp>
      <p:sp>
        <p:nvSpPr>
          <p:cNvPr id="7" name="TextBox 6"/>
          <p:cNvSpPr txBox="1"/>
          <p:nvPr/>
        </p:nvSpPr>
        <p:spPr>
          <a:xfrm>
            <a:off x="300251" y="748010"/>
            <a:ext cx="8407021" cy="523220"/>
          </a:xfrm>
          <a:prstGeom prst="rect">
            <a:avLst/>
          </a:prstGeom>
          <a:noFill/>
        </p:spPr>
        <p:txBody>
          <a:bodyPr wrap="square" rtlCol="0">
            <a:spAutoFit/>
          </a:bodyPr>
          <a:lstStyle/>
          <a:p>
            <a:pPr lvl="0"/>
            <a:r>
              <a:rPr lang="en-US" sz="2800" b="1" dirty="0"/>
              <a:t>The average number of students per section is growing.</a:t>
            </a:r>
            <a:endParaRPr lang="en-US" sz="2800" dirty="0"/>
          </a:p>
        </p:txBody>
      </p:sp>
      <p:sp>
        <p:nvSpPr>
          <p:cNvPr id="8" name="TextBox 7"/>
          <p:cNvSpPr txBox="1"/>
          <p:nvPr/>
        </p:nvSpPr>
        <p:spPr>
          <a:xfrm>
            <a:off x="887101" y="1872426"/>
            <a:ext cx="7571098" cy="369332"/>
          </a:xfrm>
          <a:prstGeom prst="rect">
            <a:avLst/>
          </a:prstGeom>
          <a:noFill/>
        </p:spPr>
        <p:txBody>
          <a:bodyPr wrap="square" rtlCol="0">
            <a:spAutoFit/>
          </a:bodyPr>
          <a:lstStyle/>
          <a:p>
            <a:pPr algn="ctr"/>
            <a:r>
              <a:rPr lang="en-US" dirty="0" smtClean="0"/>
              <a:t>Number of Students Per Section</a:t>
            </a:r>
            <a:endParaRPr lang="en-US" dirty="0"/>
          </a:p>
        </p:txBody>
      </p:sp>
      <p:graphicFrame>
        <p:nvGraphicFramePr>
          <p:cNvPr id="10" name="Table 9"/>
          <p:cNvGraphicFramePr>
            <a:graphicFrameLocks noGrp="1"/>
          </p:cNvGraphicFramePr>
          <p:nvPr>
            <p:extLst>
              <p:ext uri="{D42A27DB-BD31-4B8C-83A1-F6EECF244321}">
                <p14:modId xmlns:p14="http://schemas.microsoft.com/office/powerpoint/2010/main" val="999611909"/>
              </p:ext>
            </p:extLst>
          </p:nvPr>
        </p:nvGraphicFramePr>
        <p:xfrm>
          <a:off x="887102" y="2261796"/>
          <a:ext cx="7571090" cy="550474"/>
        </p:xfrm>
        <a:graphic>
          <a:graphicData uri="http://schemas.openxmlformats.org/drawingml/2006/table">
            <a:tbl>
              <a:tblPr firstRow="1" firstCol="1" bandRow="1"/>
              <a:tblGrid>
                <a:gridCol w="757109"/>
                <a:gridCol w="757109"/>
                <a:gridCol w="757109"/>
                <a:gridCol w="757109"/>
                <a:gridCol w="757109"/>
                <a:gridCol w="757109"/>
                <a:gridCol w="757109"/>
                <a:gridCol w="757109"/>
                <a:gridCol w="757109"/>
                <a:gridCol w="757109"/>
              </a:tblGrid>
              <a:tr h="275237">
                <a:tc>
                  <a:txBody>
                    <a:bodyPr/>
                    <a:lstStyle/>
                    <a:p>
                      <a:pPr marL="0" marR="0" algn="ctr">
                        <a:lnSpc>
                          <a:spcPct val="107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2007</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2008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2009</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2013</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b="1">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2016</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r h="275237">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11.75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14.48</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14.91</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16.50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17.24</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20.35</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24.20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22.00</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22.42</a:t>
                      </a:r>
                      <a:endParaRPr lang="en-US" sz="110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c>
                  <a:txBody>
                    <a:bodyPr/>
                    <a:lstStyle/>
                    <a:p>
                      <a:pPr marL="0" marR="0" algn="ctr">
                        <a:lnSpc>
                          <a:spcPct val="107000"/>
                        </a:lnSpc>
                        <a:spcBef>
                          <a:spcPts val="0"/>
                        </a:spcBef>
                        <a:spcAft>
                          <a:spcPts val="0"/>
                        </a:spcAft>
                      </a:pPr>
                      <a:r>
                        <a:rPr lang="en-US" sz="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22.93</a:t>
                      </a:r>
                      <a:endParaRPr lang="en-US" sz="11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nchor="b">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tcPr>
                </a:tc>
              </a:tr>
            </a:tbl>
          </a:graphicData>
        </a:graphic>
      </p:graphicFrame>
    </p:spTree>
    <p:extLst>
      <p:ext uri="{BB962C8B-B14F-4D97-AF65-F5344CB8AC3E}">
        <p14:creationId xmlns:p14="http://schemas.microsoft.com/office/powerpoint/2010/main" val="1621718568"/>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6" name="Rectangle 1"/>
          <p:cNvSpPr>
            <a:spLocks noChangeArrowheads="1"/>
          </p:cNvSpPr>
          <p:nvPr/>
        </p:nvSpPr>
        <p:spPr bwMode="auto">
          <a:xfrm>
            <a:off x="685800" y="4059673"/>
            <a:ext cx="7571095" cy="1169551"/>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ctr" anchorCtr="0" compatLnSpc="1">
            <a:prstTxWarp prst="textNoShape">
              <a:avLst/>
            </a:prstTxWarp>
            <a:spAutoFit/>
          </a:bodyPr>
          <a:lstStyle/>
          <a:p>
            <a:r>
              <a:rPr lang="en-US" sz="1400" dirty="0"/>
              <a:t>Examining the number of students majoring in CS from the freshman level in one year to the sophomore level in the following year (from fall to fall), reveals the following improvement in retention from year to following </a:t>
            </a:r>
            <a:r>
              <a:rPr lang="en-US" sz="1400" dirty="0" smtClean="0"/>
              <a:t>year.</a:t>
            </a:r>
            <a:endParaRPr lang="en-US" sz="1400" dirty="0"/>
          </a:p>
          <a:p>
            <a:r>
              <a:rPr lang="en-US" sz="1400" dirty="0"/>
              <a:t> </a:t>
            </a: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altLang="en-US" sz="1400" b="0" i="0" u="none" strike="noStrike" cap="none" normalizeH="0" baseline="0" dirty="0" smtClean="0">
              <a:ln>
                <a:noFill/>
              </a:ln>
              <a:solidFill>
                <a:schemeClr val="tx1"/>
              </a:solidFill>
              <a:effectLst/>
              <a:latin typeface="Arial" panose="020B0604020202020204" pitchFamily="34" charset="0"/>
            </a:endParaRPr>
          </a:p>
        </p:txBody>
      </p:sp>
      <p:sp>
        <p:nvSpPr>
          <p:cNvPr id="7" name="TextBox 6"/>
          <p:cNvSpPr txBox="1"/>
          <p:nvPr/>
        </p:nvSpPr>
        <p:spPr>
          <a:xfrm>
            <a:off x="685800" y="748010"/>
            <a:ext cx="7772400" cy="523220"/>
          </a:xfrm>
          <a:prstGeom prst="rect">
            <a:avLst/>
          </a:prstGeom>
          <a:noFill/>
        </p:spPr>
        <p:txBody>
          <a:bodyPr wrap="square" rtlCol="0">
            <a:spAutoFit/>
          </a:bodyPr>
          <a:lstStyle/>
          <a:p>
            <a:pPr lvl="0" algn="ctr"/>
            <a:r>
              <a:rPr lang="en-US" sz="2800" b="1" dirty="0"/>
              <a:t>Retention is rising.</a:t>
            </a:r>
            <a:endParaRPr lang="en-US" sz="2800" dirty="0"/>
          </a:p>
        </p:txBody>
      </p:sp>
      <p:sp>
        <p:nvSpPr>
          <p:cNvPr id="8" name="TextBox 7"/>
          <p:cNvSpPr txBox="1"/>
          <p:nvPr/>
        </p:nvSpPr>
        <p:spPr>
          <a:xfrm>
            <a:off x="887101" y="1872426"/>
            <a:ext cx="7571098" cy="369332"/>
          </a:xfrm>
          <a:prstGeom prst="rect">
            <a:avLst/>
          </a:prstGeom>
          <a:noFill/>
        </p:spPr>
        <p:txBody>
          <a:bodyPr wrap="square" rtlCol="0">
            <a:spAutoFit/>
          </a:bodyPr>
          <a:lstStyle/>
          <a:p>
            <a:pPr algn="ctr"/>
            <a:r>
              <a:rPr lang="en-US" dirty="0" smtClean="0"/>
              <a:t>Number of CS Freshmen to Next-Year Sophomores</a:t>
            </a:r>
            <a:endParaRPr lang="en-US" dirty="0"/>
          </a:p>
        </p:txBody>
      </p:sp>
      <p:sp>
        <p:nvSpPr>
          <p:cNvPr id="4" name="Rectangle 3"/>
          <p:cNvSpPr/>
          <p:nvPr/>
        </p:nvSpPr>
        <p:spPr>
          <a:xfrm>
            <a:off x="3306170" y="2253844"/>
            <a:ext cx="2531660" cy="1574149"/>
          </a:xfrm>
          <a:prstGeom prst="rect">
            <a:avLst/>
          </a:prstGeom>
        </p:spPr>
        <p:txBody>
          <a:bodyPr wrap="square">
            <a:spAutoFit/>
          </a:bodyPr>
          <a:lstStyle/>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	2010-2011	33%</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	2011-2012	51%</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	2012-2013	42%</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	2013-2014	65%</a:t>
            </a:r>
            <a:endParaRPr lang="en-US" sz="1600" dirty="0">
              <a:latin typeface="Calibri" panose="020F0502020204030204" pitchFamily="34" charset="0"/>
              <a:ea typeface="Calibri" panose="020F0502020204030204" pitchFamily="34" charset="0"/>
              <a:cs typeface="Times New Roman" panose="02020603050405020304" pitchFamily="18" charset="0"/>
            </a:endParaRPr>
          </a:p>
          <a:p>
            <a:pPr>
              <a:lnSpc>
                <a:spcPct val="107000"/>
              </a:lnSpc>
            </a:pPr>
            <a:r>
              <a:rPr lang="en-US" dirty="0">
                <a:latin typeface="Calibri" panose="020F0502020204030204" pitchFamily="34" charset="0"/>
                <a:ea typeface="Calibri" panose="020F0502020204030204" pitchFamily="34" charset="0"/>
                <a:cs typeface="Times New Roman" panose="02020603050405020304" pitchFamily="18" charset="0"/>
              </a:rPr>
              <a:t>	2014-2015	72%</a:t>
            </a:r>
            <a:endParaRPr lang="en-US" sz="16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170531559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endParaRPr lang="en-US"/>
          </a:p>
        </p:txBody>
      </p:sp>
      <p:sp>
        <p:nvSpPr>
          <p:cNvPr id="3" name="Subtitle 2"/>
          <p:cNvSpPr>
            <a:spLocks noGrp="1"/>
          </p:cNvSpPr>
          <p:nvPr>
            <p:ph type="subTitle" idx="1"/>
          </p:nvPr>
        </p:nvSpPr>
        <p:spPr/>
        <p:txBody>
          <a:bodyPr/>
          <a:lstStyle/>
          <a:p>
            <a:endParaRPr lang="en-US"/>
          </a:p>
        </p:txBody>
      </p:sp>
      <p:pic>
        <p:nvPicPr>
          <p:cNvPr id="5" name="Picture 4"/>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7" name="TextBox 6"/>
          <p:cNvSpPr txBox="1"/>
          <p:nvPr/>
        </p:nvSpPr>
        <p:spPr>
          <a:xfrm>
            <a:off x="685800" y="748010"/>
            <a:ext cx="7772400" cy="523220"/>
          </a:xfrm>
          <a:prstGeom prst="rect">
            <a:avLst/>
          </a:prstGeom>
          <a:noFill/>
        </p:spPr>
        <p:txBody>
          <a:bodyPr wrap="square" rtlCol="0">
            <a:spAutoFit/>
          </a:bodyPr>
          <a:lstStyle/>
          <a:p>
            <a:pPr lvl="0" algn="ctr"/>
            <a:r>
              <a:rPr lang="en-US" sz="2800" b="1" dirty="0" smtClean="0"/>
              <a:t>Faculty Mix.</a:t>
            </a:r>
            <a:endParaRPr lang="en-US" sz="2800" dirty="0"/>
          </a:p>
        </p:txBody>
      </p:sp>
      <p:sp>
        <p:nvSpPr>
          <p:cNvPr id="8" name="TextBox 7"/>
          <p:cNvSpPr txBox="1"/>
          <p:nvPr/>
        </p:nvSpPr>
        <p:spPr>
          <a:xfrm>
            <a:off x="887101" y="1872426"/>
            <a:ext cx="7571098" cy="646331"/>
          </a:xfrm>
          <a:prstGeom prst="rect">
            <a:avLst/>
          </a:prstGeom>
          <a:noFill/>
        </p:spPr>
        <p:txBody>
          <a:bodyPr wrap="square" rtlCol="0">
            <a:spAutoFit/>
          </a:bodyPr>
          <a:lstStyle/>
          <a:p>
            <a:pPr algn="ctr"/>
            <a:r>
              <a:rPr lang="en-US" dirty="0" smtClean="0"/>
              <a:t>CS Faculty Mix</a:t>
            </a:r>
          </a:p>
          <a:p>
            <a:pPr algn="ctr"/>
            <a:endParaRPr lang="en-US" dirty="0"/>
          </a:p>
        </p:txBody>
      </p:sp>
      <p:sp>
        <p:nvSpPr>
          <p:cNvPr id="9" name="Rectangle 8"/>
          <p:cNvSpPr/>
          <p:nvPr/>
        </p:nvSpPr>
        <p:spPr>
          <a:xfrm>
            <a:off x="2286000" y="2326682"/>
            <a:ext cx="4572000" cy="1475404"/>
          </a:xfrm>
          <a:prstGeom prst="rect">
            <a:avLst/>
          </a:prstGeom>
        </p:spPr>
        <p:txBody>
          <a:bodyPr>
            <a:spAutoFit/>
          </a:bodyPr>
          <a:lstStyle/>
          <a:p>
            <a:pPr>
              <a:lnSpc>
                <a:spcPct val="107000"/>
              </a:lnSpc>
            </a:pPr>
            <a:r>
              <a:rPr lang="en-US" sz="1200" dirty="0">
                <a:latin typeface="Calibri" panose="020F0502020204030204" pitchFamily="34" charset="0"/>
                <a:ea typeface="Calibri" panose="020F0502020204030204" pitchFamily="34" charset="0"/>
                <a:cs typeface="Times New Roman" panose="02020603050405020304" pitchFamily="18" charset="0"/>
              </a:rPr>
              <a:t>					</a:t>
            </a:r>
            <a:r>
              <a:rPr lang="en-US" sz="1400" dirty="0">
                <a:latin typeface="Calibri" panose="020F0502020204030204" pitchFamily="34" charset="0"/>
                <a:ea typeface="Calibri" panose="020F0502020204030204" pitchFamily="34" charset="0"/>
                <a:cs typeface="Times New Roman" panose="02020603050405020304" pitchFamily="18" charset="0"/>
              </a:rPr>
              <a:t>2012	2013	2014	2015</a:t>
            </a:r>
          </a:p>
          <a:p>
            <a:pPr>
              <a:lnSpc>
                <a:spcPct val="107000"/>
              </a:lnSpc>
            </a:pPr>
            <a:r>
              <a:rPr lang="en-US" sz="1400" dirty="0">
                <a:latin typeface="Calibri" panose="020F0502020204030204" pitchFamily="34" charset="0"/>
                <a:ea typeface="Calibri" panose="020F0502020204030204" pitchFamily="34" charset="0"/>
                <a:cs typeface="Times New Roman" panose="02020603050405020304" pitchFamily="18" charset="0"/>
              </a:rPr>
              <a:t>Tenured Faculty			   0	   0	   0	   0</a:t>
            </a:r>
          </a:p>
          <a:p>
            <a:pPr>
              <a:lnSpc>
                <a:spcPct val="107000"/>
              </a:lnSpc>
            </a:pPr>
            <a:r>
              <a:rPr lang="en-US" sz="1400" dirty="0">
                <a:latin typeface="Calibri" panose="020F0502020204030204" pitchFamily="34" charset="0"/>
                <a:ea typeface="Calibri" panose="020F0502020204030204" pitchFamily="34" charset="0"/>
                <a:cs typeface="Times New Roman" panose="02020603050405020304" pitchFamily="18" charset="0"/>
              </a:rPr>
              <a:t>Tenure-Track </a:t>
            </a:r>
            <a:r>
              <a:rPr lang="en-US" sz="1400" dirty="0" smtClean="0">
                <a:latin typeface="Calibri" panose="020F0502020204030204" pitchFamily="34" charset="0"/>
                <a:ea typeface="Calibri" panose="020F0502020204030204" pitchFamily="34" charset="0"/>
                <a:cs typeface="Times New Roman" panose="02020603050405020304" pitchFamily="18" charset="0"/>
              </a:rPr>
              <a:t>Faculty</a:t>
            </a:r>
            <a:r>
              <a:rPr lang="en-US" sz="1400" dirty="0">
                <a:latin typeface="Calibri" panose="020F0502020204030204" pitchFamily="34" charset="0"/>
                <a:ea typeface="Calibri" panose="020F0502020204030204" pitchFamily="34" charset="0"/>
                <a:cs typeface="Times New Roman" panose="02020603050405020304" pitchFamily="18" charset="0"/>
              </a:rPr>
              <a:t>		   0	   1	   2	   2</a:t>
            </a:r>
          </a:p>
          <a:p>
            <a:pPr>
              <a:lnSpc>
                <a:spcPct val="107000"/>
              </a:lnSpc>
            </a:pPr>
            <a:r>
              <a:rPr lang="en-US" sz="1400" dirty="0">
                <a:latin typeface="Calibri" panose="020F0502020204030204" pitchFamily="34" charset="0"/>
                <a:ea typeface="Calibri" panose="020F0502020204030204" pitchFamily="34" charset="0"/>
                <a:cs typeface="Times New Roman" panose="02020603050405020304" pitchFamily="18" charset="0"/>
              </a:rPr>
              <a:t>Contract Faculty			   1	   1	   1	   1</a:t>
            </a:r>
          </a:p>
          <a:p>
            <a:pPr>
              <a:lnSpc>
                <a:spcPct val="107000"/>
              </a:lnSpc>
            </a:pPr>
            <a:r>
              <a:rPr lang="en-US" sz="1400" dirty="0">
                <a:latin typeface="Calibri" panose="020F0502020204030204" pitchFamily="34" charset="0"/>
                <a:ea typeface="Calibri" panose="020F0502020204030204" pitchFamily="34" charset="0"/>
                <a:cs typeface="Times New Roman" panose="02020603050405020304" pitchFamily="18" charset="0"/>
              </a:rPr>
              <a:t>One-Year Contract </a:t>
            </a:r>
            <a:r>
              <a:rPr lang="en-US" sz="1400" dirty="0" smtClean="0">
                <a:latin typeface="Calibri" panose="020F0502020204030204" pitchFamily="34" charset="0"/>
                <a:ea typeface="Calibri" panose="020F0502020204030204" pitchFamily="34" charset="0"/>
                <a:cs typeface="Times New Roman" panose="02020603050405020304" pitchFamily="18" charset="0"/>
              </a:rPr>
              <a:t>Faculty</a:t>
            </a:r>
            <a:r>
              <a:rPr lang="en-US" sz="1400" dirty="0">
                <a:latin typeface="Calibri" panose="020F0502020204030204" pitchFamily="34" charset="0"/>
                <a:ea typeface="Calibri" panose="020F0502020204030204" pitchFamily="34" charset="0"/>
                <a:cs typeface="Times New Roman" panose="02020603050405020304" pitchFamily="18" charset="0"/>
              </a:rPr>
              <a:t>	   1	   1	   0	   0</a:t>
            </a:r>
          </a:p>
          <a:p>
            <a:pPr>
              <a:lnSpc>
                <a:spcPct val="107000"/>
              </a:lnSpc>
            </a:pPr>
            <a:r>
              <a:rPr lang="en-US" sz="1400" dirty="0">
                <a:latin typeface="Calibri" panose="020F0502020204030204" pitchFamily="34" charset="0"/>
                <a:ea typeface="Calibri" panose="020F0502020204030204" pitchFamily="34" charset="0"/>
                <a:cs typeface="Times New Roman" panose="02020603050405020304" pitchFamily="18" charset="0"/>
              </a:rPr>
              <a:t>Adjunct Faculty			   2	   2	   2	   2</a:t>
            </a:r>
            <a:endParaRPr lang="en-US" sz="14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96316053"/>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77</TotalTime>
  <Words>345</Words>
  <Application>Microsoft Office PowerPoint</Application>
  <PresentationFormat>On-screen Show (4:3)</PresentationFormat>
  <Paragraphs>134</Paragraphs>
  <Slides>6</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6</vt:i4>
      </vt:variant>
    </vt:vector>
  </HeadingPairs>
  <TitlesOfParts>
    <vt:vector size="10" baseType="lpstr">
      <vt:lpstr>Arial</vt:lpstr>
      <vt:lpstr>Calibri</vt:lpstr>
      <vt:lpstr>Times New Roman</vt:lpstr>
      <vt:lpstr>Office Theme</vt:lpstr>
      <vt:lpstr>PowerPoint Presentation</vt:lpstr>
      <vt:lpstr>PowerPoint Presentation</vt:lpstr>
      <vt:lpstr>PowerPoint Presentation</vt:lpstr>
      <vt:lpstr>PowerPoint Presentation</vt:lpstr>
      <vt:lpstr>PowerPoint Presentation</vt:lpstr>
      <vt:lpstr>PowerPoint Presentation</vt:lpstr>
    </vt:vector>
  </TitlesOfParts>
  <Company>University of Southern Indiana</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Christopher Norrick</dc:creator>
  <cp:lastModifiedBy>Anderson, Richard</cp:lastModifiedBy>
  <cp:revision>10</cp:revision>
  <dcterms:created xsi:type="dcterms:W3CDTF">2014-04-10T15:03:55Z</dcterms:created>
  <dcterms:modified xsi:type="dcterms:W3CDTF">2016-04-26T16:23:59Z</dcterms:modified>
</cp:coreProperties>
</file>