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notesMasterIdLst>
    <p:notesMasterId r:id="rId14"/>
  </p:notesMasterIdLst>
  <p:handoutMasterIdLst>
    <p:handoutMasterId r:id="rId15"/>
  </p:handoutMasterIdLst>
  <p:sldIdLst>
    <p:sldId id="272" r:id="rId2"/>
    <p:sldId id="273" r:id="rId3"/>
    <p:sldId id="305" r:id="rId4"/>
    <p:sldId id="306" r:id="rId5"/>
    <p:sldId id="307" r:id="rId6"/>
    <p:sldId id="308" r:id="rId7"/>
    <p:sldId id="313" r:id="rId8"/>
    <p:sldId id="302" r:id="rId9"/>
    <p:sldId id="320" r:id="rId10"/>
    <p:sldId id="311" r:id="rId11"/>
    <p:sldId id="317" r:id="rId12"/>
    <p:sldId id="296" r:id="rId13"/>
  </p:sldIdLst>
  <p:sldSz cx="9144000" cy="6858000" type="letter"/>
  <p:notesSz cx="6985000" cy="9271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1A3D68"/>
    <a:srgbClr val="376092"/>
    <a:srgbClr val="940C0E"/>
    <a:srgbClr val="A21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94675" autoAdjust="0"/>
  </p:normalViewPr>
  <p:slideViewPr>
    <p:cSldViewPr snapToGrid="0" snapToObjects="1">
      <p:cViewPr varScale="1">
        <p:scale>
          <a:sx n="105" d="100"/>
          <a:sy n="105" d="100"/>
        </p:scale>
        <p:origin x="-10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3138" y="-78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3867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3" y="0"/>
            <a:ext cx="3027466" cy="463867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r">
              <a:defRPr sz="1200"/>
            </a:lvl1pPr>
          </a:lstStyle>
          <a:p>
            <a:fld id="{E659FE1C-9751-4466-BB4C-C3A777524B42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05550"/>
            <a:ext cx="3027466" cy="463867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3" y="8805550"/>
            <a:ext cx="3027466" cy="463867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r">
              <a:defRPr sz="1200"/>
            </a:lvl1pPr>
          </a:lstStyle>
          <a:p>
            <a:fld id="{A02C48BA-8BA0-4B39-979E-AE3D52E78D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35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79" tIns="46440" rIns="92879" bIns="464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3550"/>
          </a:xfrm>
          <a:prstGeom prst="rect">
            <a:avLst/>
          </a:prstGeom>
        </p:spPr>
        <p:txBody>
          <a:bodyPr vert="horz" lIns="92879" tIns="46440" rIns="92879" bIns="46440" rtlCol="0"/>
          <a:lstStyle>
            <a:lvl1pPr algn="r">
              <a:defRPr sz="1200"/>
            </a:lvl1pPr>
          </a:lstStyle>
          <a:p>
            <a:fld id="{93F957B0-8D55-4B76-A58C-D96019F85B38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79" tIns="46440" rIns="92879" bIns="4644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79" tIns="46440" rIns="92879" bIns="464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79" tIns="46440" rIns="92879" bIns="464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05841"/>
            <a:ext cx="3026833" cy="463550"/>
          </a:xfrm>
          <a:prstGeom prst="rect">
            <a:avLst/>
          </a:prstGeom>
        </p:spPr>
        <p:txBody>
          <a:bodyPr vert="horz" lIns="92879" tIns="46440" rIns="92879" bIns="46440" rtlCol="0" anchor="b"/>
          <a:lstStyle>
            <a:lvl1pPr algn="r">
              <a:defRPr sz="1200"/>
            </a:lvl1pPr>
          </a:lstStyle>
          <a:p>
            <a:fld id="{75155D81-8F93-45C6-98F9-2534DE0010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3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55D81-8F93-45C6-98F9-2534DE0010F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312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55D81-8F93-45C6-98F9-2534DE0010F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14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55D81-8F93-45C6-98F9-2534DE0010F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387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55D81-8F93-45C6-98F9-2534DE0010F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987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55D81-8F93-45C6-98F9-2534DE0010F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12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55D81-8F93-45C6-98F9-2534DE0010F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24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55D81-8F93-45C6-98F9-2534DE0010F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55D81-8F93-45C6-98F9-2534DE0010F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055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55D81-8F93-45C6-98F9-2534DE0010F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85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55D81-8F93-45C6-98F9-2534DE0010F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2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55D81-8F93-45C6-98F9-2534DE0010F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84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55D81-8F93-45C6-98F9-2534DE0010F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84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pic>
        <p:nvPicPr>
          <p:cNvPr id="6" name="Picture 5" descr="D14-110979 Operating and Capital Budget Req PowerPoi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31758" y="1094821"/>
            <a:ext cx="6053511" cy="13313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31758" y="2458193"/>
            <a:ext cx="6053511" cy="11295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4463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65403" y="633661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May 1, 2015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77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9" r:id="rId5"/>
    <p:sldLayoutId id="2147483800" r:id="rId6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445" y="219832"/>
            <a:ext cx="7594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Summary of 2015-2017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Operating and Capital </a:t>
            </a:r>
          </a:p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Biennial Budget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48276" y="1793795"/>
            <a:ext cx="2879157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USI Board of Trustees           Presentation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May </a:t>
            </a:r>
            <a:r>
              <a:rPr lang="en-US" sz="2000" b="1" dirty="0">
                <a:solidFill>
                  <a:schemeClr val="bg1"/>
                </a:solidFill>
              </a:rPr>
              <a:t>1</a:t>
            </a:r>
            <a:r>
              <a:rPr lang="en-US" sz="2000" b="1" dirty="0" smtClean="0">
                <a:solidFill>
                  <a:schemeClr val="bg1"/>
                </a:solidFill>
              </a:rPr>
              <a:t>, 2015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225699" y="193613"/>
            <a:ext cx="8733105" cy="1143000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OTHER LEGISLATION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4513"/>
            <a:ext cx="8229600" cy="393280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2060"/>
                </a:solidFill>
              </a:rPr>
              <a:t>Return and Complete Initiative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2060"/>
                </a:solidFill>
              </a:rPr>
              <a:t>Funding for 21</a:t>
            </a:r>
            <a:r>
              <a:rPr lang="en-US" sz="3100" b="1" baseline="30000" dirty="0" smtClean="0">
                <a:solidFill>
                  <a:srgbClr val="002060"/>
                </a:solidFill>
              </a:rPr>
              <a:t>st</a:t>
            </a:r>
            <a:r>
              <a:rPr lang="en-US" sz="3100" b="1" dirty="0" smtClean="0">
                <a:solidFill>
                  <a:srgbClr val="002060"/>
                </a:solidFill>
              </a:rPr>
              <a:t> Century Scholars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2060"/>
                </a:solidFill>
              </a:rPr>
              <a:t>Student Loan Disclosure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2060"/>
                </a:solidFill>
              </a:rPr>
              <a:t>Higher Education Financial Assistance for National Guard Scholarships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2060"/>
                </a:solidFill>
              </a:rPr>
              <a:t>Various Pension Matters Related to PERF</a:t>
            </a:r>
            <a:endParaRPr lang="en-US" sz="31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225699" y="193613"/>
            <a:ext cx="8733105" cy="1143000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NEXT STEPS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65944"/>
            <a:ext cx="8229600" cy="4660220"/>
          </a:xfrm>
        </p:spPr>
        <p:txBody>
          <a:bodyPr/>
          <a:lstStyle/>
          <a:p>
            <a:r>
              <a:rPr lang="en-US" sz="3000" b="1" dirty="0" smtClean="0">
                <a:solidFill>
                  <a:srgbClr val="002060"/>
                </a:solidFill>
              </a:rPr>
              <a:t>Governor to sign HB 1001</a:t>
            </a:r>
          </a:p>
          <a:p>
            <a:endParaRPr lang="en-US" sz="500" b="1" dirty="0" smtClean="0">
              <a:solidFill>
                <a:srgbClr val="002060"/>
              </a:solidFill>
            </a:endParaRPr>
          </a:p>
          <a:p>
            <a:r>
              <a:rPr lang="en-US" sz="3000" b="1" dirty="0" smtClean="0">
                <a:solidFill>
                  <a:srgbClr val="002060"/>
                </a:solidFill>
              </a:rPr>
              <a:t>CHE to recommend tuition targets</a:t>
            </a:r>
          </a:p>
          <a:p>
            <a:endParaRPr lang="en-US" sz="500" b="1" dirty="0" smtClean="0">
              <a:solidFill>
                <a:srgbClr val="002060"/>
              </a:solidFill>
            </a:endParaRPr>
          </a:p>
          <a:p>
            <a:endParaRPr lang="en-US" sz="500" b="1" dirty="0" smtClean="0">
              <a:solidFill>
                <a:srgbClr val="002060"/>
              </a:solidFill>
            </a:endParaRPr>
          </a:p>
          <a:p>
            <a:r>
              <a:rPr lang="en-US" sz="3000" b="1" dirty="0" smtClean="0">
                <a:solidFill>
                  <a:srgbClr val="002060"/>
                </a:solidFill>
              </a:rPr>
              <a:t>Institutions required to hold tuition hearing within 30 days of when CHE establishes targets</a:t>
            </a:r>
          </a:p>
          <a:p>
            <a:endParaRPr lang="en-US" sz="500" b="1" dirty="0" smtClean="0">
              <a:solidFill>
                <a:srgbClr val="002060"/>
              </a:solidFill>
            </a:endParaRPr>
          </a:p>
          <a:p>
            <a:r>
              <a:rPr lang="en-US" sz="3000" b="1" dirty="0" smtClean="0">
                <a:solidFill>
                  <a:srgbClr val="002060"/>
                </a:solidFill>
              </a:rPr>
              <a:t>Institutions required to set two-year tuition rates within 60 days of when budget is enacted</a:t>
            </a:r>
            <a:endParaRPr lang="en-US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48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950" y="1535819"/>
            <a:ext cx="8530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1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Questions?</a:t>
            </a:r>
            <a:endParaRPr lang="en-US" sz="8000" b="1" spc="1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7714" y="1436914"/>
            <a:ext cx="87406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										  </a:t>
            </a:r>
            <a:endParaRPr lang="en-US" sz="2600" b="1" u="sng" dirty="0" smtClean="0"/>
          </a:p>
          <a:p>
            <a:r>
              <a:rPr lang="en-US" sz="2600" b="1" dirty="0" smtClean="0"/>
              <a:t>									</a:t>
            </a:r>
            <a:endParaRPr lang="en-US" sz="2600" b="1" u="sng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					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26514" y="1436914"/>
            <a:ext cx="1831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 </a:t>
            </a:r>
            <a:endParaRPr lang="en-US" sz="2800" b="1" u="sn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322" y="124163"/>
            <a:ext cx="8912506" cy="1263876"/>
          </a:xfrm>
          <a:solidFill>
            <a:srgbClr val="C00000"/>
          </a:solidFill>
        </p:spPr>
        <p:txBody>
          <a:bodyPr/>
          <a:lstStyle/>
          <a:p>
            <a:r>
              <a:rPr lang="en-US" sz="4000" dirty="0" smtClean="0"/>
              <a:t>2015-2017 PERFORMANCE </a:t>
            </a:r>
            <a:br>
              <a:rPr lang="en-US" sz="4000" dirty="0" smtClean="0"/>
            </a:br>
            <a:r>
              <a:rPr lang="en-US" sz="4000" dirty="0" smtClean="0"/>
              <a:t>FUNDING FORMULA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98167"/>
            <a:ext cx="8229600" cy="400659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Performance Funding of Total Operating</a:t>
            </a:r>
          </a:p>
          <a:p>
            <a:pPr marL="0" indent="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914292"/>
              </p:ext>
            </p:extLst>
          </p:nvPr>
        </p:nvGraphicFramePr>
        <p:xfrm>
          <a:off x="559293" y="2521258"/>
          <a:ext cx="8046720" cy="3195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0531"/>
                <a:gridCol w="1669739"/>
                <a:gridCol w="1616450"/>
              </a:tblGrid>
              <a:tr h="707830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FY 2016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FY 2017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70783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1A3D68"/>
                          </a:solidFill>
                        </a:rPr>
                        <a:t>PFF % of Total</a:t>
                      </a:r>
                      <a:r>
                        <a:rPr lang="en-US" sz="2400" b="1" baseline="0" dirty="0" smtClean="0">
                          <a:solidFill>
                            <a:srgbClr val="1A3D68"/>
                          </a:solidFill>
                        </a:rPr>
                        <a:t> Operating</a:t>
                      </a:r>
                      <a:endParaRPr lang="en-US" sz="2400" b="1" dirty="0">
                        <a:solidFill>
                          <a:srgbClr val="1A3D6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1A3D68"/>
                          </a:solidFill>
                        </a:rPr>
                        <a:t>4.0%</a:t>
                      </a:r>
                      <a:endParaRPr lang="en-US" sz="2400" b="1" dirty="0">
                        <a:solidFill>
                          <a:srgbClr val="1A3D6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1A3D68"/>
                          </a:solidFill>
                        </a:rPr>
                        <a:t>6.5%</a:t>
                      </a:r>
                      <a:endParaRPr lang="en-US" sz="2400" b="1" dirty="0">
                        <a:solidFill>
                          <a:srgbClr val="1A3D68"/>
                        </a:solidFill>
                      </a:endParaRPr>
                    </a:p>
                  </a:txBody>
                  <a:tcPr anchor="ctr"/>
                </a:tc>
              </a:tr>
              <a:tr h="88970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1A3D68"/>
                          </a:solidFill>
                        </a:rPr>
                        <a:t>Reallocation % of Base Operating</a:t>
                      </a:r>
                      <a:endParaRPr lang="en-US" sz="2400" b="1" dirty="0">
                        <a:solidFill>
                          <a:srgbClr val="1A3D6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1A3D68"/>
                          </a:solidFill>
                        </a:rPr>
                        <a:t>2.4%</a:t>
                      </a:r>
                      <a:endParaRPr lang="en-US" sz="2400" b="1" dirty="0">
                        <a:solidFill>
                          <a:srgbClr val="1A3D6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1A3D68"/>
                          </a:solidFill>
                        </a:rPr>
                        <a:t>3.2%</a:t>
                      </a:r>
                      <a:endParaRPr lang="en-US" sz="2400" b="1" dirty="0">
                        <a:solidFill>
                          <a:srgbClr val="1A3D68"/>
                        </a:solidFill>
                      </a:endParaRPr>
                    </a:p>
                  </a:txBody>
                  <a:tcPr anchor="ctr"/>
                </a:tc>
              </a:tr>
              <a:tr h="88970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1A3D68"/>
                          </a:solidFill>
                        </a:rPr>
                        <a:t>New Funding % of Base Operating</a:t>
                      </a:r>
                      <a:endParaRPr lang="en-US" sz="2400" b="1" dirty="0">
                        <a:solidFill>
                          <a:srgbClr val="1A3D6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1A3D68"/>
                          </a:solidFill>
                        </a:rPr>
                        <a:t>1.7%</a:t>
                      </a:r>
                      <a:endParaRPr lang="en-US" sz="2400" b="1" dirty="0">
                        <a:solidFill>
                          <a:srgbClr val="1A3D6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1A3D68"/>
                          </a:solidFill>
                        </a:rPr>
                        <a:t>3.5%</a:t>
                      </a:r>
                      <a:endParaRPr lang="en-US" sz="2400" b="1" dirty="0">
                        <a:solidFill>
                          <a:srgbClr val="1A3D68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26514" y="1436914"/>
            <a:ext cx="1831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 </a:t>
            </a:r>
            <a:endParaRPr lang="en-US" sz="28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138897" y="166446"/>
            <a:ext cx="8831484" cy="132343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2015-2017 </a:t>
            </a:r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PERFORMANCE FUNDING FORMULA </a:t>
            </a:r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SUMMARY</a:t>
            </a:r>
            <a:endParaRPr lang="en-US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562232"/>
              </p:ext>
            </p:extLst>
          </p:nvPr>
        </p:nvGraphicFramePr>
        <p:xfrm>
          <a:off x="245429" y="1698523"/>
          <a:ext cx="8506178" cy="4163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4338"/>
                <a:gridCol w="1645920"/>
                <a:gridCol w="1645920"/>
              </a:tblGrid>
              <a:tr h="4921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General Assembly Passed</a:t>
                      </a:r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600" dirty="0"/>
                    </a:p>
                  </a:txBody>
                  <a:tcPr anchor="ctr"/>
                </a:tc>
              </a:tr>
              <a:tr h="4921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1A3D68"/>
                          </a:solidFill>
                        </a:rPr>
                        <a:t>FY 2016</a:t>
                      </a:r>
                      <a:endParaRPr lang="en-US" sz="2400" b="1" dirty="0">
                        <a:solidFill>
                          <a:srgbClr val="1A3D6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1A3D68"/>
                          </a:solidFill>
                        </a:rPr>
                        <a:t>FY 2017</a:t>
                      </a:r>
                      <a:endParaRPr lang="en-US" sz="2400" b="1" dirty="0">
                        <a:solidFill>
                          <a:srgbClr val="1A3D68"/>
                        </a:solidFill>
                      </a:endParaRPr>
                    </a:p>
                  </a:txBody>
                  <a:tcPr anchor="ctr"/>
                </a:tc>
              </a:tr>
              <a:tr h="47464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Overall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Degree Completion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1A3D68"/>
                          </a:solidFill>
                        </a:rPr>
                        <a:t>$533,513</a:t>
                      </a:r>
                      <a:endParaRPr lang="en-US" sz="2400" b="1" dirty="0">
                        <a:solidFill>
                          <a:srgbClr val="1A3D6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1A3D68"/>
                          </a:solidFill>
                        </a:rPr>
                        <a:t>$882,234</a:t>
                      </a:r>
                      <a:endParaRPr lang="en-US" sz="2400" b="1" dirty="0">
                        <a:solidFill>
                          <a:srgbClr val="1A3D68"/>
                        </a:solidFill>
                      </a:endParaRPr>
                    </a:p>
                  </a:txBody>
                  <a:tcPr/>
                </a:tc>
              </a:tr>
              <a:tr h="47464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On-Time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Degree Completion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1A3D68"/>
                          </a:solidFill>
                        </a:rPr>
                        <a:t>$349,243</a:t>
                      </a:r>
                      <a:endParaRPr lang="en-US" sz="2400" b="1" dirty="0">
                        <a:solidFill>
                          <a:srgbClr val="1A3D6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1A3D68"/>
                          </a:solidFill>
                        </a:rPr>
                        <a:t>$577,496</a:t>
                      </a:r>
                      <a:endParaRPr lang="en-US" sz="2400" b="1" dirty="0">
                        <a:solidFill>
                          <a:srgbClr val="1A3D68"/>
                        </a:solidFill>
                      </a:endParaRPr>
                    </a:p>
                  </a:txBody>
                  <a:tcPr anchor="ctr"/>
                </a:tc>
              </a:tr>
              <a:tr h="47464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At Risk Degree Completion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1A3D68"/>
                          </a:solidFill>
                        </a:rPr>
                        <a:t>$268,358</a:t>
                      </a:r>
                      <a:endParaRPr lang="en-US" sz="2400" b="1" dirty="0">
                        <a:solidFill>
                          <a:srgbClr val="1A3D6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1A3D68"/>
                          </a:solidFill>
                        </a:rPr>
                        <a:t>$443,848</a:t>
                      </a:r>
                      <a:endParaRPr lang="en-US" sz="2400" b="1" dirty="0">
                        <a:solidFill>
                          <a:srgbClr val="1A3D68"/>
                        </a:solidFill>
                      </a:endParaRPr>
                    </a:p>
                  </a:txBody>
                  <a:tcPr anchor="ctr"/>
                </a:tc>
              </a:tr>
              <a:tr h="47464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Student Persistence Incentive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1A3D68"/>
                          </a:solidFill>
                        </a:rPr>
                        <a:t>$79,336</a:t>
                      </a:r>
                      <a:endParaRPr lang="en-US" sz="2400" b="1" dirty="0">
                        <a:solidFill>
                          <a:srgbClr val="1A3D6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1A3D68"/>
                          </a:solidFill>
                        </a:rPr>
                        <a:t>$131,192</a:t>
                      </a:r>
                      <a:endParaRPr lang="en-US" sz="2400" b="1" dirty="0">
                        <a:solidFill>
                          <a:srgbClr val="1A3D68"/>
                        </a:solidFill>
                      </a:endParaRPr>
                    </a:p>
                  </a:txBody>
                  <a:tcPr anchor="ctr"/>
                </a:tc>
              </a:tr>
              <a:tr h="47464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Institution-Defined Productivity Metric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1A3D68"/>
                          </a:solidFill>
                        </a:rPr>
                        <a:t>$61,575</a:t>
                      </a:r>
                      <a:endParaRPr lang="en-US" sz="2400" b="1" dirty="0">
                        <a:solidFill>
                          <a:srgbClr val="1A3D6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1A3D68"/>
                          </a:solidFill>
                        </a:rPr>
                        <a:t>$101,775</a:t>
                      </a:r>
                      <a:endParaRPr lang="en-US" sz="2400" b="1" dirty="0">
                        <a:solidFill>
                          <a:srgbClr val="1A3D68"/>
                        </a:solidFill>
                      </a:endParaRPr>
                    </a:p>
                  </a:txBody>
                  <a:tcPr anchor="ctr"/>
                </a:tc>
              </a:tr>
              <a:tr h="47464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Total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1A3D68"/>
                          </a:solidFill>
                        </a:rPr>
                        <a:t>$1,292,025</a:t>
                      </a:r>
                      <a:endParaRPr lang="en-US" sz="2400" b="1" dirty="0">
                        <a:solidFill>
                          <a:srgbClr val="1A3D6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1A3D68"/>
                          </a:solidFill>
                        </a:rPr>
                        <a:t>$2,136,545</a:t>
                      </a:r>
                      <a:endParaRPr lang="en-US" sz="2400" b="1" dirty="0">
                        <a:solidFill>
                          <a:srgbClr val="1A3D68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26514" y="1436914"/>
            <a:ext cx="1831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 </a:t>
            </a:r>
            <a:endParaRPr lang="en-US" sz="2800" b="1" u="sn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3961" y="165718"/>
            <a:ext cx="8874291" cy="1271196"/>
          </a:xfrm>
          <a:solidFill>
            <a:srgbClr val="C00000"/>
          </a:solidFill>
        </p:spPr>
        <p:txBody>
          <a:bodyPr anchor="ctr"/>
          <a:lstStyle/>
          <a:p>
            <a:r>
              <a:rPr lang="en-US" sz="4000" dirty="0" smtClean="0"/>
              <a:t>2015-2017 </a:t>
            </a:r>
            <a:r>
              <a:rPr lang="en-US" sz="4000" dirty="0"/>
              <a:t>PERFORMANCE  </a:t>
            </a:r>
            <a:r>
              <a:rPr lang="en-US" sz="4000" dirty="0" smtClean="0"/>
              <a:t>FORMULA FUNDING</a:t>
            </a:r>
            <a:endParaRPr lang="en-US" sz="40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1200" u="sng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USI Operating Base </a:t>
            </a:r>
            <a:r>
              <a:rPr lang="en-US" sz="3600" b="1" dirty="0">
                <a:solidFill>
                  <a:srgbClr val="002060"/>
                </a:solidFill>
              </a:rPr>
              <a:t>R</a:t>
            </a:r>
            <a:r>
              <a:rPr lang="en-US" sz="3600" b="1" dirty="0" smtClean="0">
                <a:solidFill>
                  <a:srgbClr val="002060"/>
                </a:solidFill>
              </a:rPr>
              <a:t>eduction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to Fund Performance Funding Formulas</a:t>
            </a:r>
          </a:p>
          <a:p>
            <a:pPr algn="ctr"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$1,045,398 in FY 2016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$1,424,840 in FY 2017</a:t>
            </a:r>
          </a:p>
          <a:p>
            <a:pPr algn="ctr">
              <a:buNone/>
            </a:pPr>
            <a:endParaRPr lang="en-US" sz="3600" b="1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en-US" sz="3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en-US" sz="1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3623" y="145143"/>
            <a:ext cx="8816233" cy="1272495"/>
          </a:xfrm>
          <a:solidFill>
            <a:srgbClr val="C00000"/>
          </a:solidFill>
        </p:spPr>
        <p:txBody>
          <a:bodyPr anchor="ctr"/>
          <a:lstStyle/>
          <a:p>
            <a:r>
              <a:rPr lang="en-US" dirty="0"/>
              <a:t>OPERATING APPROPRIATION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0225"/>
            <a:ext cx="8229600" cy="424114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2014-2015 Base Appropriation:  $44,146,854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2015-2016 Base Appropriation:  $44,393,481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2016-2017 Base Appropriation:  $44,858,559</a:t>
            </a:r>
          </a:p>
          <a:p>
            <a:pPr algn="ctr">
              <a:buNone/>
            </a:pPr>
            <a:endParaRPr lang="en-US" sz="9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USI’s Operating Appropriation Increase Over FY 2015 Base   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$246,627 – 0.6% in FY 2016</a:t>
            </a:r>
            <a:endParaRPr lang="en-US" sz="2800" b="1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$711,705 – 1.6% in FY 2017</a:t>
            </a:r>
          </a:p>
          <a:p>
            <a:pPr algn="ctr">
              <a:buNone/>
            </a:pPr>
            <a:endParaRPr lang="en-US" sz="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Net of Base Reductions</a:t>
            </a:r>
            <a:endParaRPr lang="en-US" sz="16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9618" y="1759267"/>
            <a:ext cx="856526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u="sng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US" sz="3600" b="1" u="sng" dirty="0" smtClean="0">
                <a:solidFill>
                  <a:srgbClr val="002060"/>
                </a:solidFill>
                <a:latin typeface="Century Gothic" pitchFamily="34" charset="0"/>
              </a:rPr>
              <a:t>Historic New Harmony</a:t>
            </a:r>
          </a:p>
          <a:p>
            <a:pPr algn="ctr"/>
            <a:endParaRPr lang="en-US" sz="2400" b="1" u="sng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No Increase in Operating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Base Appropriation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2015-2017</a:t>
            </a:r>
          </a:p>
          <a:p>
            <a:pPr algn="ctr"/>
            <a:endParaRPr lang="en-US" sz="8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$486,878</a:t>
            </a:r>
          </a:p>
          <a:p>
            <a:pPr algn="ctr"/>
            <a:endParaRPr lang="en-US" sz="1600" b="1" dirty="0" smtClean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25699" y="193613"/>
            <a:ext cx="8733105" cy="1143000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LINE ITEM APPROPRIATIONS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666" y="1364348"/>
            <a:ext cx="853054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u="sng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US" sz="3600" b="1" u="sng" dirty="0" smtClean="0">
                <a:solidFill>
                  <a:srgbClr val="002060"/>
                </a:solidFill>
                <a:latin typeface="Century Gothic" pitchFamily="34" charset="0"/>
              </a:rPr>
              <a:t>Dual Credit Enrollment</a:t>
            </a:r>
            <a:endParaRPr lang="en-US" sz="36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Line Item Appropriation to Fund Dual Credit Priority Courses </a:t>
            </a:r>
            <a:r>
              <a:rPr lang="en-US" sz="3200" b="1" dirty="0">
                <a:solidFill>
                  <a:srgbClr val="002060"/>
                </a:solidFill>
                <a:latin typeface="Century Gothic" pitchFamily="34" charset="0"/>
              </a:rPr>
              <a:t>T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aught in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High Schools at $50 Per Credit Hour</a:t>
            </a:r>
          </a:p>
          <a:p>
            <a:pPr algn="ctr"/>
            <a:endParaRPr lang="en-US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2015-2016	$320,450</a:t>
            </a:r>
          </a:p>
          <a:p>
            <a:pPr algn="ctr"/>
            <a:endParaRPr lang="en-US" sz="10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2016-2017	$320,450</a:t>
            </a:r>
            <a:endParaRPr lang="en-US" sz="3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25699" y="193613"/>
            <a:ext cx="8733105" cy="1143000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LINE ITEM APPROPRIATIONS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776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544" y="1867153"/>
            <a:ext cx="8665983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Century Gothic" pitchFamily="34" charset="0"/>
              </a:rPr>
              <a:t>Classroom Renovation/Expansion Project – Health Professions Center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5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endParaRPr lang="en-US" sz="8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marL="914400" lvl="1" indent="-457200">
              <a:buFont typeface="Arial" pitchFamily="34" charset="0"/>
              <a:buChar char="‒"/>
            </a:pPr>
            <a:r>
              <a:rPr lang="en-US" sz="2400" b="1" dirty="0" smtClean="0">
                <a:solidFill>
                  <a:srgbClr val="002060"/>
                </a:solidFill>
                <a:latin typeface="Century Gothic" pitchFamily="34" charset="0"/>
              </a:rPr>
              <a:t>$8 million </a:t>
            </a:r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in </a:t>
            </a:r>
            <a:r>
              <a:rPr lang="en-US" sz="2400" b="1" dirty="0" smtClean="0">
                <a:solidFill>
                  <a:srgbClr val="002060"/>
                </a:solidFill>
                <a:latin typeface="Century Gothic" pitchFamily="34" charset="0"/>
              </a:rPr>
              <a:t>bonding authorization in FY17</a:t>
            </a:r>
          </a:p>
          <a:p>
            <a:pPr lvl="1"/>
            <a:endParaRPr lang="en-US" sz="2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1371600" lvl="2" indent="-457200">
              <a:buFont typeface="Arial" pitchFamily="34" charset="0"/>
              <a:buChar char="‒"/>
            </a:pPr>
            <a:endParaRPr lang="en-US" sz="8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Century Gothic" pitchFamily="34" charset="0"/>
              </a:rPr>
              <a:t>Academic Health Science Complex with the IU School of Medicine in downtown Evansville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5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5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914400" lvl="1" indent="-457200">
              <a:buFont typeface="Century Gothic" panose="020B0502020202020204" pitchFamily="34" charset="0"/>
              <a:buChar char="−"/>
            </a:pPr>
            <a:r>
              <a:rPr lang="en-US" sz="2400" b="1" dirty="0" smtClean="0">
                <a:solidFill>
                  <a:srgbClr val="002060"/>
                </a:solidFill>
                <a:latin typeface="Century Gothic" pitchFamily="34" charset="0"/>
              </a:rPr>
              <a:t>$6 million cash funding for project </a:t>
            </a:r>
          </a:p>
          <a:p>
            <a:pPr marL="1371600" lvl="2" indent="-457200">
              <a:buFont typeface="Arial" pitchFamily="34" charset="0"/>
              <a:buChar char="‒"/>
            </a:pPr>
            <a:endParaRPr lang="en-US" sz="1000" b="1" dirty="0" smtClean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125" y="193613"/>
            <a:ext cx="8779404" cy="1143000"/>
          </a:xfrm>
          <a:solidFill>
            <a:srgbClr val="C00000"/>
          </a:solidFill>
        </p:spPr>
        <p:txBody>
          <a:bodyPr anchor="ctr"/>
          <a:lstStyle/>
          <a:p>
            <a:r>
              <a:rPr lang="en-US" dirty="0" smtClean="0"/>
              <a:t>CAPITAL APPROPRIATION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0212" y="1197318"/>
            <a:ext cx="772357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entury Gothic" pitchFamily="34" charset="0"/>
              </a:rPr>
              <a:t>General Repair and Rehabilitation 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entury Gothic" pitchFamily="34" charset="0"/>
              </a:rPr>
              <a:t>Appropriation  </a:t>
            </a:r>
          </a:p>
          <a:p>
            <a:pPr algn="ctr"/>
            <a:endParaRPr lang="en-US" sz="36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entury Gothic" pitchFamily="34" charset="0"/>
              </a:rPr>
              <a:t>FY 2016 and FY 2017</a:t>
            </a:r>
          </a:p>
          <a:p>
            <a:pPr algn="ctr"/>
            <a:endParaRPr lang="en-US" sz="36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entury Gothic" pitchFamily="34" charset="0"/>
              </a:rPr>
              <a:t>$1,997,500</a:t>
            </a:r>
          </a:p>
          <a:p>
            <a:endParaRPr lang="en-US" sz="2800" b="1" dirty="0">
              <a:solidFill>
                <a:srgbClr val="002060"/>
              </a:solidFill>
              <a:latin typeface="Century Gothic" pitchFamily="34" charset="0"/>
            </a:endParaRPr>
          </a:p>
          <a:p>
            <a:endParaRPr lang="en-US" sz="28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endParaRPr lang="en-US" sz="2800" b="1" dirty="0">
              <a:solidFill>
                <a:srgbClr val="002060"/>
              </a:solidFill>
              <a:latin typeface="Century Gothic" pitchFamily="34" charset="0"/>
            </a:endParaRPr>
          </a:p>
          <a:p>
            <a:endParaRPr lang="en-US" sz="28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endParaRPr lang="en-US" sz="2800" b="1" dirty="0">
              <a:solidFill>
                <a:srgbClr val="002060"/>
              </a:solidFill>
              <a:latin typeface="Century Gothic" pitchFamily="34" charset="0"/>
            </a:endParaRPr>
          </a:p>
          <a:p>
            <a:endParaRPr lang="en-US" sz="1000" b="1" dirty="0" smtClean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125" y="193613"/>
            <a:ext cx="8779404" cy="1143000"/>
          </a:xfrm>
          <a:solidFill>
            <a:srgbClr val="C00000"/>
          </a:solidFill>
        </p:spPr>
        <p:txBody>
          <a:bodyPr anchor="ctr"/>
          <a:lstStyle/>
          <a:p>
            <a:r>
              <a:rPr lang="en-US" dirty="0" smtClean="0"/>
              <a:t>CAPITAL APPROPRIATION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72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4495</TotalTime>
  <Words>360</Words>
  <Application>Microsoft Office PowerPoint</Application>
  <PresentationFormat>Letter Paper (8.5x11 in)</PresentationFormat>
  <Paragraphs>146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2015-2017 PERFORMANCE  FUNDING FORMULA </vt:lpstr>
      <vt:lpstr>PowerPoint Presentation</vt:lpstr>
      <vt:lpstr>2015-2017 PERFORMANCE  FORMULA FUNDING</vt:lpstr>
      <vt:lpstr>OPERATING APPROPRIATION</vt:lpstr>
      <vt:lpstr>PowerPoint Presentation</vt:lpstr>
      <vt:lpstr>PowerPoint Presentation</vt:lpstr>
      <vt:lpstr>CAPITAL APPROPRIATION</vt:lpstr>
      <vt:lpstr>CAPITAL APPROPRIATION</vt:lpstr>
      <vt:lpstr>PowerPoint Presentation</vt:lpstr>
      <vt:lpstr>PowerPoint Presentation</vt:lpstr>
      <vt:lpstr>PowerPoint Presentation</vt:lpstr>
    </vt:vector>
  </TitlesOfParts>
  <Company>University of Southern Indiana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Harbison</dc:creator>
  <cp:lastModifiedBy>Hawes, Stephanie</cp:lastModifiedBy>
  <cp:revision>225</cp:revision>
  <cp:lastPrinted>2015-05-01T14:48:26Z</cp:lastPrinted>
  <dcterms:created xsi:type="dcterms:W3CDTF">2010-10-26T16:35:25Z</dcterms:created>
  <dcterms:modified xsi:type="dcterms:W3CDTF">2015-05-01T14:57:17Z</dcterms:modified>
</cp:coreProperties>
</file>