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7" r:id="rId4"/>
    <p:sldId id="258" r:id="rId5"/>
    <p:sldId id="270" r:id="rId6"/>
    <p:sldId id="271" r:id="rId7"/>
    <p:sldId id="272" r:id="rId8"/>
    <p:sldId id="273" r:id="rId9"/>
    <p:sldId id="261" r:id="rId10"/>
    <p:sldId id="274" r:id="rId11"/>
    <p:sldId id="275" r:id="rId12"/>
    <p:sldId id="262" r:id="rId13"/>
    <p:sldId id="263" r:id="rId14"/>
    <p:sldId id="264" r:id="rId15"/>
    <p:sldId id="276" r:id="rId16"/>
    <p:sldId id="265" r:id="rId17"/>
    <p:sldId id="280" r:id="rId18"/>
    <p:sldId id="277" r:id="rId19"/>
    <p:sldId id="279" r:id="rId20"/>
    <p:sldId id="27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4B361-2603-40F2-9723-200CFE624CFC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E113-F316-4F98-9FCF-41350892828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4B361-2603-40F2-9723-200CFE624CFC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E113-F316-4F98-9FCF-4135089282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4B361-2603-40F2-9723-200CFE624CFC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E113-F316-4F98-9FCF-4135089282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4B361-2603-40F2-9723-200CFE624CFC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E113-F316-4F98-9FCF-4135089282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4B361-2603-40F2-9723-200CFE624CFC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E113-F316-4F98-9FCF-41350892828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4B361-2603-40F2-9723-200CFE624CFC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E113-F316-4F98-9FCF-4135089282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4B361-2603-40F2-9723-200CFE624CFC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E113-F316-4F98-9FCF-4135089282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4B361-2603-40F2-9723-200CFE624CFC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E113-F316-4F98-9FCF-4135089282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4B361-2603-40F2-9723-200CFE624CFC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E113-F316-4F98-9FCF-4135089282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4B361-2603-40F2-9723-200CFE624CFC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9E113-F316-4F98-9FCF-41350892828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814B361-2603-40F2-9723-200CFE624CFC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069E113-F316-4F98-9FCF-41350892828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814B361-2603-40F2-9723-200CFE624CFC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069E113-F316-4F98-9FCF-41350892828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usi.cayuse424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si.edu/ospra/internal-awards-and-grant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FRCWG Workshop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Emily Lynn</a:t>
            </a:r>
          </a:p>
          <a:p>
            <a:r>
              <a:rPr lang="en-US" dirty="0" smtClean="0"/>
              <a:t>Grant Administrator</a:t>
            </a:r>
          </a:p>
          <a:p>
            <a:r>
              <a:rPr lang="en-US" dirty="0" smtClean="0"/>
              <a:t>Office of Sponsored Projects and Research Administration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5318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CAYUSE 424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Grant software used for all internal and external grant submissions.</a:t>
            </a:r>
          </a:p>
          <a:p>
            <a:r>
              <a:rPr lang="en-US" dirty="0" smtClean="0"/>
              <a:t>Log In instructions</a:t>
            </a:r>
          </a:p>
          <a:p>
            <a:pPr lvl="1"/>
            <a:r>
              <a:rPr lang="en-US" dirty="0" smtClean="0"/>
              <a:t>Visit:</a:t>
            </a:r>
            <a:r>
              <a:rPr lang="en-US" u="sng" dirty="0" smtClean="0">
                <a:hlinkClick r:id="rId2"/>
              </a:rPr>
              <a:t>usi.cayuse424.com</a:t>
            </a:r>
            <a:r>
              <a:rPr lang="en-US" i="1" dirty="0" smtClean="0"/>
              <a:t> </a:t>
            </a:r>
            <a:r>
              <a:rPr lang="en-US" i="1" dirty="0"/>
              <a:t>(NOTE: do not put www. in the web address)</a:t>
            </a:r>
            <a:endParaRPr lang="en-US" dirty="0"/>
          </a:p>
          <a:p>
            <a:pPr lvl="1"/>
            <a:r>
              <a:rPr lang="en-US" dirty="0"/>
              <a:t>From log in page select “First time signing in and need a password”</a:t>
            </a:r>
          </a:p>
          <a:p>
            <a:pPr lvl="1"/>
            <a:r>
              <a:rPr lang="en-US" dirty="0"/>
              <a:t>Your username will be the same as your USI username</a:t>
            </a:r>
          </a:p>
          <a:p>
            <a:pPr lvl="1"/>
            <a:r>
              <a:rPr lang="en-US" dirty="0"/>
              <a:t>Create a password in to CAYUSE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7802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Intent to apply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applicants must submit an intent to apply to sponsored.projects@usi.edu no later than </a:t>
            </a:r>
            <a:r>
              <a:rPr lang="en-US" b="1" smtClean="0"/>
              <a:t>Monday January 26, 2015</a:t>
            </a:r>
            <a:endParaRPr lang="en-US" b="1" dirty="0" smtClean="0"/>
          </a:p>
          <a:p>
            <a:r>
              <a:rPr lang="en-US" dirty="0" smtClean="0"/>
              <a:t>The intent to apply can be found at:</a:t>
            </a:r>
          </a:p>
          <a:p>
            <a:pPr lvl="1"/>
            <a:r>
              <a:rPr lang="en-US" dirty="0" smtClean="0">
                <a:hlinkClick r:id="rId2"/>
              </a:rPr>
              <a:t>http://www.usi.edu/ospra/internal-awards-and-grants</a:t>
            </a:r>
            <a:endParaRPr lang="en-US" dirty="0" smtClean="0"/>
          </a:p>
          <a:p>
            <a:r>
              <a:rPr lang="en-US" dirty="0" smtClean="0"/>
              <a:t>OSPRA staff will create your proposal shell which triggers a notification to sent from CAYUSE to the PI.</a:t>
            </a:r>
          </a:p>
        </p:txBody>
      </p:sp>
    </p:spTree>
    <p:extLst>
      <p:ext uri="{BB962C8B-B14F-4D97-AF65-F5344CB8AC3E}">
        <p14:creationId xmlns:p14="http://schemas.microsoft.com/office/powerpoint/2010/main" val="2769267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RR Budget Categories (B,D,F)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/>
              <a:t>Senior /Key Persons: </a:t>
            </a:r>
            <a:r>
              <a:rPr lang="en-US" dirty="0" smtClean="0"/>
              <a:t>Automatically populated with your information no additional information is needed.</a:t>
            </a:r>
          </a:p>
          <a:p>
            <a:r>
              <a:rPr lang="en-US" u="sng" dirty="0" smtClean="0"/>
              <a:t>Other personnel: </a:t>
            </a:r>
            <a:r>
              <a:rPr lang="en-US" dirty="0" smtClean="0"/>
              <a:t> student wages only.</a:t>
            </a:r>
          </a:p>
          <a:p>
            <a:r>
              <a:rPr lang="en-US" u="sng" dirty="0" smtClean="0"/>
              <a:t>Travel:</a:t>
            </a:r>
            <a:r>
              <a:rPr lang="en-US" dirty="0" smtClean="0"/>
              <a:t> travel for data collection or dissemination.</a:t>
            </a:r>
          </a:p>
          <a:p>
            <a:r>
              <a:rPr lang="en-US" u="sng" dirty="0"/>
              <a:t>Other Direct Costs: </a:t>
            </a:r>
            <a:r>
              <a:rPr lang="en-US" dirty="0"/>
              <a:t>materials and supplies, publication costs, consultant services, durable equipment with a unit price less than $</a:t>
            </a:r>
            <a:r>
              <a:rPr lang="en-US" dirty="0" smtClean="0"/>
              <a:t>5k.</a:t>
            </a:r>
            <a:endParaRPr lang="en-US" dirty="0"/>
          </a:p>
          <a:p>
            <a:endParaRPr lang="en-US" dirty="0" smtClean="0"/>
          </a:p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3900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FRCWG will not pay for…..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Faculty salaries or release time</a:t>
            </a:r>
          </a:p>
          <a:p>
            <a:pPr marL="118872" indent="0">
              <a:buNone/>
            </a:pPr>
            <a:endParaRPr lang="en-US" sz="2800" dirty="0" smtClean="0"/>
          </a:p>
          <a:p>
            <a:r>
              <a:rPr lang="en-US" sz="2800" dirty="0" smtClean="0"/>
              <a:t>Curriculum development projects</a:t>
            </a:r>
          </a:p>
          <a:p>
            <a:endParaRPr lang="en-US" sz="2800" dirty="0" smtClean="0"/>
          </a:p>
          <a:p>
            <a:r>
              <a:rPr lang="en-US" sz="2800" dirty="0" smtClean="0"/>
              <a:t>Service learning projects</a:t>
            </a:r>
          </a:p>
          <a:p>
            <a:endParaRPr lang="en-US" sz="2800" dirty="0" smtClean="0"/>
          </a:p>
          <a:p>
            <a:r>
              <a:rPr lang="en-US" sz="2800" dirty="0" smtClean="0"/>
              <a:t>Capital Equipment (unit price &gt;$5k)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437955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Justification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458200" cy="4625609"/>
          </a:xfrm>
        </p:spPr>
        <p:txBody>
          <a:bodyPr>
            <a:normAutofit/>
          </a:bodyPr>
          <a:lstStyle/>
          <a:p>
            <a:r>
              <a:rPr lang="en-US" dirty="0" smtClean="0"/>
              <a:t>Provides details on budget items and the rationale for each item </a:t>
            </a:r>
            <a:r>
              <a:rPr lang="en-US" i="1" dirty="0" smtClean="0"/>
              <a:t>(i.e. why you need the it)</a:t>
            </a:r>
          </a:p>
          <a:p>
            <a:endParaRPr lang="en-US" dirty="0" smtClean="0"/>
          </a:p>
          <a:p>
            <a:r>
              <a:rPr lang="en-US" dirty="0" smtClean="0"/>
              <a:t>Include calculations for each item </a:t>
            </a:r>
          </a:p>
          <a:p>
            <a:pPr marL="411480" lvl="1" indent="0">
              <a:buNone/>
            </a:pPr>
            <a:r>
              <a:rPr lang="en-US" dirty="0" smtClean="0"/>
              <a:t>Example: 4days per diem x $32 per day=$128</a:t>
            </a:r>
          </a:p>
          <a:p>
            <a:pPr lvl="1"/>
            <a:endParaRPr lang="en-US" i="1" dirty="0" smtClean="0"/>
          </a:p>
          <a:p>
            <a:pPr lvl="1"/>
            <a:r>
              <a:rPr lang="en-US" i="1" dirty="0" smtClean="0"/>
              <a:t>Tip: Organize your budget justification in the same order as your budget so the documents can be compared easily.</a:t>
            </a:r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899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Uploading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Navigate to the Proposal Summary section </a:t>
            </a:r>
            <a:endParaRPr lang="en-US" dirty="0"/>
          </a:p>
          <a:p>
            <a:r>
              <a:rPr lang="en-US" dirty="0" smtClean="0"/>
              <a:t>Select documents</a:t>
            </a:r>
          </a:p>
          <a:p>
            <a:r>
              <a:rPr lang="en-US" dirty="0" smtClean="0"/>
              <a:t>Upload the following documents as single .pdf files:</a:t>
            </a:r>
          </a:p>
          <a:p>
            <a:pPr lvl="1"/>
            <a:r>
              <a:rPr lang="en-US" dirty="0" smtClean="0"/>
              <a:t>Project Description</a:t>
            </a:r>
          </a:p>
          <a:p>
            <a:pPr lvl="1"/>
            <a:r>
              <a:rPr lang="en-US" dirty="0" smtClean="0"/>
              <a:t>Letters of Support</a:t>
            </a:r>
          </a:p>
          <a:p>
            <a:pPr lvl="1"/>
            <a:r>
              <a:rPr lang="en-US" dirty="0" smtClean="0"/>
              <a:t>Short CV</a:t>
            </a:r>
          </a:p>
          <a:p>
            <a:pPr lvl="1"/>
            <a:r>
              <a:rPr lang="en-US" dirty="0" smtClean="0"/>
              <a:t>Budget Justification</a:t>
            </a:r>
          </a:p>
          <a:p>
            <a:pPr lvl="1"/>
            <a:r>
              <a:rPr lang="en-US" dirty="0" smtClean="0"/>
              <a:t>Other related materials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9265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4500" b="1" dirty="0"/>
              <a:t>Applicant's Qualifications</a:t>
            </a:r>
            <a:endParaRPr lang="en-US" sz="4500" dirty="0"/>
          </a:p>
          <a:p>
            <a:pPr lvl="1"/>
            <a:r>
              <a:rPr lang="en-US" sz="4200" dirty="0"/>
              <a:t>How relevant is the applicant’s academic background to conduct the project? If not, how thorough is the justification?</a:t>
            </a:r>
          </a:p>
          <a:p>
            <a:pPr lvl="1"/>
            <a:r>
              <a:rPr lang="en-US" sz="4200" dirty="0"/>
              <a:t>How well does the applicant demonstrate productivity (publications, performances, presentations, past and/or present efforts to procure external funding, etc.), experience, and/or potential to implement the project as defined</a:t>
            </a:r>
            <a:r>
              <a:rPr lang="en-US" sz="4200" dirty="0" smtClean="0"/>
              <a:t>?</a:t>
            </a:r>
            <a:endParaRPr lang="en-US" sz="4200" dirty="0"/>
          </a:p>
          <a:p>
            <a:r>
              <a:rPr lang="en-US" sz="4600" b="1" dirty="0" smtClean="0"/>
              <a:t> </a:t>
            </a:r>
            <a:r>
              <a:rPr lang="en-US" sz="4600" b="1" dirty="0"/>
              <a:t>Proposal Background</a:t>
            </a:r>
            <a:endParaRPr lang="en-US" sz="4600" dirty="0"/>
          </a:p>
          <a:p>
            <a:pPr lvl="1"/>
            <a:r>
              <a:rPr lang="en-US" sz="4200" dirty="0"/>
              <a:t>How well does the proposal describe the history of the concept for the </a:t>
            </a:r>
            <a:r>
              <a:rPr lang="en-US" sz="4200" dirty="0" smtClean="0"/>
              <a:t>project?</a:t>
            </a:r>
          </a:p>
          <a:p>
            <a:pPr marL="457200" lvl="1" indent="0">
              <a:buNone/>
            </a:pPr>
            <a:r>
              <a:rPr lang="en-US" sz="4400" i="1" dirty="0" smtClean="0"/>
              <a:t>TIP: Use </a:t>
            </a:r>
            <a:r>
              <a:rPr lang="en-US" sz="4400" i="1" dirty="0"/>
              <a:t>review criteria to assess your proposal and determine if you have addressed all points</a:t>
            </a:r>
          </a:p>
        </p:txBody>
      </p:sp>
    </p:spTree>
    <p:extLst>
      <p:ext uri="{BB962C8B-B14F-4D97-AF65-F5344CB8AC3E}">
        <p14:creationId xmlns:p14="http://schemas.microsoft.com/office/powerpoint/2010/main" val="39954963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 </a:t>
            </a:r>
            <a:r>
              <a:rPr lang="en-US" b="1" dirty="0"/>
              <a:t>Significance/Goals &amp; Objectives</a:t>
            </a:r>
            <a:endParaRPr lang="en-US" dirty="0"/>
          </a:p>
          <a:p>
            <a:pPr lvl="1"/>
            <a:r>
              <a:rPr lang="en-US" dirty="0"/>
              <a:t>How well does the proposal show the significance of the project to the discipline and practice, the University, the community, and beyond?</a:t>
            </a:r>
          </a:p>
          <a:p>
            <a:pPr lvl="1"/>
            <a:r>
              <a:rPr lang="en-US" dirty="0"/>
              <a:t>How well does the proposed project fit the applicant’s scholarly goals</a:t>
            </a:r>
            <a:r>
              <a:rPr lang="en-US" dirty="0" smtClean="0"/>
              <a:t>?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i="1" dirty="0"/>
              <a:t>TIP: Use review criteria to assess your proposal and determine if you have addressed all points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0440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54209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 </a:t>
            </a:r>
            <a:r>
              <a:rPr lang="en-US" b="1" dirty="0"/>
              <a:t>Research Methods</a:t>
            </a:r>
            <a:endParaRPr lang="en-US" dirty="0"/>
          </a:p>
          <a:p>
            <a:pPr lvl="1"/>
            <a:r>
              <a:rPr lang="en-US" dirty="0"/>
              <a:t>How well does the proposal demonstrate that the project can be completed with the available resources and in the time specified (feasibility)?</a:t>
            </a:r>
          </a:p>
          <a:p>
            <a:pPr lvl="1"/>
            <a:r>
              <a:rPr lang="en-US" dirty="0"/>
              <a:t>How clearly does the proposal describe a plan for development and implementation? Description should include specific details regarding the development of creative design, how data collection will be collected, and/or what types of statistical analysis will be used.  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457200" lvl="1" indent="0">
              <a:buNone/>
            </a:pPr>
            <a:r>
              <a:rPr lang="en-US" i="1" dirty="0"/>
              <a:t>TIP: Use review criteria to assess your proposal and determine if you have addressed all points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7028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Budget</a:t>
            </a:r>
            <a:endParaRPr lang="en-US" dirty="0"/>
          </a:p>
          <a:p>
            <a:pPr lvl="1"/>
            <a:r>
              <a:rPr lang="en-US" dirty="0"/>
              <a:t>How appropriate, accurate, and justified is the budget and use of resources?</a:t>
            </a:r>
          </a:p>
          <a:p>
            <a:pPr lvl="1"/>
            <a:r>
              <a:rPr lang="en-US" dirty="0"/>
              <a:t>How reasonable does the budget seem for both the effort and anticipated results described?</a:t>
            </a:r>
          </a:p>
          <a:p>
            <a:pPr lvl="1"/>
            <a:r>
              <a:rPr lang="en-US" dirty="0"/>
              <a:t>Can the project be completed with the funding requested? </a:t>
            </a:r>
          </a:p>
          <a:p>
            <a:pPr marL="118872" indent="0">
              <a:buNone/>
            </a:pPr>
            <a:endParaRPr lang="en-US" dirty="0"/>
          </a:p>
          <a:p>
            <a:pPr marL="118872" lvl="1" indent="0">
              <a:spcBef>
                <a:spcPts val="0"/>
              </a:spcBef>
              <a:buClr>
                <a:schemeClr val="accent1"/>
              </a:buClr>
              <a:buSzPct val="80000"/>
              <a:buNone/>
            </a:pPr>
            <a:r>
              <a:rPr lang="en-US" sz="3000" i="1" dirty="0"/>
              <a:t>TIP: Use review criteria to assess your proposal and determine if you have addressed all points</a:t>
            </a:r>
          </a:p>
          <a:p>
            <a:pPr marL="118872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683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315200" cy="1154097"/>
          </a:xfrm>
        </p:spPr>
        <p:txBody>
          <a:bodyPr>
            <a:normAutofit/>
          </a:bodyPr>
          <a:lstStyle/>
          <a:p>
            <a:r>
              <a:rPr lang="en-US" dirty="0" smtClean="0"/>
              <a:t>General Information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7620000" cy="4114800"/>
          </a:xfrm>
        </p:spPr>
        <p:txBody>
          <a:bodyPr>
            <a:normAutofit fontScale="85000" lnSpcReduction="10000"/>
          </a:bodyPr>
          <a:lstStyle/>
          <a:p>
            <a:r>
              <a:rPr lang="en-US" sz="2800" dirty="0" smtClean="0"/>
              <a:t>Funding faculty research and creative works</a:t>
            </a:r>
          </a:p>
          <a:p>
            <a:pPr marL="118872" indent="0">
              <a:buNone/>
            </a:pPr>
            <a:endParaRPr lang="en-US" sz="2800" dirty="0" smtClean="0"/>
          </a:p>
          <a:p>
            <a:r>
              <a:rPr lang="en-US" sz="2800" dirty="0" smtClean="0"/>
              <a:t>Emphasis on research and scholarship</a:t>
            </a:r>
          </a:p>
          <a:p>
            <a:pPr marL="118872" indent="0">
              <a:buNone/>
            </a:pPr>
            <a:endParaRPr lang="en-US" sz="2800" dirty="0" smtClean="0"/>
          </a:p>
          <a:p>
            <a:r>
              <a:rPr lang="en-US" sz="2800" dirty="0" smtClean="0"/>
              <a:t>Curriculum Development &amp; Service learning projects are </a:t>
            </a:r>
            <a:r>
              <a:rPr lang="en-US" sz="2800" u="sng" dirty="0" smtClean="0"/>
              <a:t>not eligible</a:t>
            </a:r>
          </a:p>
          <a:p>
            <a:pPr marL="118872" indent="0">
              <a:buNone/>
            </a:pPr>
            <a:endParaRPr lang="en-US" sz="2800" u="sng" dirty="0" smtClean="0"/>
          </a:p>
          <a:p>
            <a:r>
              <a:rPr lang="en-US" sz="2800" dirty="0" smtClean="0"/>
              <a:t>Merit of the project is the primary deciding factor</a:t>
            </a:r>
          </a:p>
          <a:p>
            <a:pPr marL="118872" indent="0">
              <a:buNone/>
            </a:pPr>
            <a:endParaRPr lang="en-US" sz="2800" dirty="0" smtClean="0"/>
          </a:p>
          <a:p>
            <a:r>
              <a:rPr lang="en-US" sz="2800" dirty="0" smtClean="0"/>
              <a:t>7 awards will be made in FY 2015 - $5k max per award</a:t>
            </a:r>
          </a:p>
          <a:p>
            <a:pPr marL="118872" indent="0">
              <a:buNone/>
            </a:pPr>
            <a:endParaRPr lang="en-US" sz="2800" dirty="0" smtClean="0"/>
          </a:p>
          <a:p>
            <a:r>
              <a:rPr lang="en-US" sz="2800" dirty="0" smtClean="0"/>
              <a:t>Proposals are reviewed by FASTRC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418005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 Evaluation</a:t>
            </a:r>
            <a:endParaRPr lang="en-US" dirty="0"/>
          </a:p>
          <a:p>
            <a:pPr lvl="1"/>
            <a:r>
              <a:rPr lang="en-US" dirty="0"/>
              <a:t>How well are the expected outcomes described? </a:t>
            </a:r>
          </a:p>
          <a:p>
            <a:pPr lvl="1"/>
            <a:r>
              <a:rPr lang="en-US" dirty="0"/>
              <a:t>Outcomes must be measureable. How well does the proposal describe how expected outcomes will be measured?</a:t>
            </a:r>
          </a:p>
          <a:p>
            <a:pPr lvl="1"/>
            <a:r>
              <a:rPr lang="en-US" dirty="0"/>
              <a:t>Does the proposal describe the plans for disseminating the creative work or research results? </a:t>
            </a:r>
          </a:p>
          <a:p>
            <a:pPr marL="118872" lvl="1" indent="0">
              <a:spcBef>
                <a:spcPts val="0"/>
              </a:spcBef>
              <a:buClr>
                <a:schemeClr val="accent1"/>
              </a:buClr>
              <a:buSzPct val="80000"/>
              <a:buNone/>
            </a:pPr>
            <a:r>
              <a:rPr lang="en-US" i="1" dirty="0"/>
              <a:t>TIP: Use review criteria to assess your proposal and determine if you have addressed all points</a:t>
            </a:r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460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Grant Information and Restrictions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Up to $5,000 for materials/ supplies, student workers, consultants, equipment &amp; travel. 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grant does not provide funding for faculty compensation such as a stipend or release time</a:t>
            </a:r>
            <a:r>
              <a:rPr lang="en-US" dirty="0" smtClean="0"/>
              <a:t>.</a:t>
            </a:r>
          </a:p>
          <a:p>
            <a:r>
              <a:rPr lang="en-US" dirty="0"/>
              <a:t>Grant recipients are obligated to return to USI for at </a:t>
            </a:r>
            <a:r>
              <a:rPr lang="en-US" u="sng" dirty="0"/>
              <a:t>least one complete academic year of service</a:t>
            </a:r>
            <a:r>
              <a:rPr lang="en-US" dirty="0"/>
              <a:t>. Failure to do so will result in the grant recipient repaying the award amount to USI.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607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Instructions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Follow formatting instructions (i.e. margins, font, word/character/page limits, etc.)</a:t>
            </a:r>
          </a:p>
          <a:p>
            <a:endParaRPr lang="en-US" dirty="0"/>
          </a:p>
          <a:p>
            <a:r>
              <a:rPr lang="en-US" dirty="0" smtClean="0"/>
              <a:t>Label </a:t>
            </a:r>
            <a:r>
              <a:rPr lang="en-US" dirty="0"/>
              <a:t>each section using the header provided (i.e. Background Information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Write in clear, non-technical, jargon free language.</a:t>
            </a:r>
          </a:p>
          <a:p>
            <a:endParaRPr lang="en-US" dirty="0" smtClean="0"/>
          </a:p>
          <a:p>
            <a:r>
              <a:rPr lang="en-US" dirty="0" smtClean="0"/>
              <a:t>Grant proposals are </a:t>
            </a:r>
            <a:r>
              <a:rPr lang="en-US" u="sng" dirty="0" smtClean="0"/>
              <a:t>persuasive</a:t>
            </a:r>
            <a:r>
              <a:rPr lang="en-US" dirty="0" smtClean="0"/>
              <a:t> in nature… so make your argument to be awarded funding!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007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Narrative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33222" indent="-514350">
              <a:buFont typeface="+mj-lt"/>
              <a:buAutoNum type="arabicPeriod"/>
            </a:pPr>
            <a:r>
              <a:rPr lang="en-US" b="1" dirty="0" smtClean="0"/>
              <a:t>Literature review: </a:t>
            </a:r>
            <a:r>
              <a:rPr lang="en-US" dirty="0" smtClean="0"/>
              <a:t> Required, even for creative works proposals.  </a:t>
            </a:r>
          </a:p>
          <a:p>
            <a:pPr lvl="1"/>
            <a:r>
              <a:rPr lang="en-US" i="1" dirty="0" smtClean="0"/>
              <a:t>Tip: Highlight references that are relevant to the proposed project.</a:t>
            </a:r>
          </a:p>
          <a:p>
            <a:pPr marL="457200" lvl="1" indent="0">
              <a:buNone/>
            </a:pPr>
            <a:endParaRPr lang="en-US" i="1" dirty="0" smtClean="0"/>
          </a:p>
          <a:p>
            <a:pPr marL="633222" indent="-514350">
              <a:buFont typeface="+mj-lt"/>
              <a:buAutoNum type="arabicPeriod"/>
            </a:pPr>
            <a:r>
              <a:rPr lang="en-US" b="1" dirty="0"/>
              <a:t>Specific Goals &amp; Objectives</a:t>
            </a:r>
            <a:r>
              <a:rPr lang="en-US" dirty="0"/>
              <a:t>: </a:t>
            </a:r>
            <a:r>
              <a:rPr lang="en-US" dirty="0" smtClean="0"/>
              <a:t>Describe </a:t>
            </a:r>
            <a:r>
              <a:rPr lang="en-US" dirty="0"/>
              <a:t>the scope of the project </a:t>
            </a:r>
            <a:endParaRPr lang="en-US" dirty="0" smtClean="0"/>
          </a:p>
          <a:p>
            <a:pPr lvl="1"/>
            <a:r>
              <a:rPr lang="en-US" i="1" dirty="0" smtClean="0"/>
              <a:t>Tip: make </a:t>
            </a:r>
            <a:r>
              <a:rPr lang="en-US" i="1" dirty="0"/>
              <a:t>sure it is appropriate for the award period (1yr.)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398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Narrative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33222" indent="-514350">
              <a:buAutoNum type="arabicPeriod" startAt="3"/>
            </a:pPr>
            <a:r>
              <a:rPr lang="en-US" b="1" dirty="0" smtClean="0"/>
              <a:t>Significance of Project</a:t>
            </a:r>
            <a:r>
              <a:rPr lang="en-US" dirty="0" smtClean="0"/>
              <a:t>: address how the project will impact faculty, students, the community, academic community, etc. </a:t>
            </a:r>
          </a:p>
          <a:p>
            <a:pPr marL="925830" lvl="1" indent="-514350"/>
            <a:r>
              <a:rPr lang="en-US" i="1" dirty="0" smtClean="0"/>
              <a:t>Tip: This is the “ So what?” section</a:t>
            </a:r>
          </a:p>
          <a:p>
            <a:pPr marL="411480" lvl="1" indent="0">
              <a:buNone/>
            </a:pPr>
            <a:endParaRPr lang="en-US" i="1" dirty="0" smtClean="0"/>
          </a:p>
          <a:p>
            <a:pPr marL="633222" indent="-514350">
              <a:buFont typeface="+mj-lt"/>
              <a:buAutoNum type="arabicPeriod" startAt="4"/>
            </a:pPr>
            <a:r>
              <a:rPr lang="en-US" b="1" dirty="0" smtClean="0"/>
              <a:t>Research methods &amp; timeline</a:t>
            </a:r>
            <a:r>
              <a:rPr lang="en-US" dirty="0" smtClean="0"/>
              <a:t>: describe clearly how you will collect data/do the research.  </a:t>
            </a:r>
          </a:p>
          <a:p>
            <a:pPr marL="868680" lvl="1" indent="-457200"/>
            <a:r>
              <a:rPr lang="en-US" i="1" dirty="0" smtClean="0"/>
              <a:t>Tip: Use a numbered or bulleted list for your timeline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31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Narrative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33222" indent="-514350">
              <a:buFont typeface="+mj-lt"/>
              <a:buAutoNum type="arabicPeriod" startAt="5"/>
            </a:pPr>
            <a:r>
              <a:rPr lang="en-US" b="1" dirty="0" smtClean="0"/>
              <a:t>Evaluation</a:t>
            </a:r>
            <a:r>
              <a:rPr lang="en-US" dirty="0" smtClean="0"/>
              <a:t>: describe how the success of the project will be evaluated and disseminated.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054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Additional Supporting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Letter(s</a:t>
            </a:r>
            <a:r>
              <a:rPr lang="en-US" dirty="0"/>
              <a:t>) of support/site approval from any organizations you will work with on the </a:t>
            </a:r>
            <a:r>
              <a:rPr lang="en-US" dirty="0" smtClean="0"/>
              <a:t>project</a:t>
            </a:r>
            <a:endParaRPr lang="en-US" dirty="0"/>
          </a:p>
          <a:p>
            <a:r>
              <a:rPr lang="en-US" dirty="0" smtClean="0"/>
              <a:t>Short </a:t>
            </a:r>
            <a:r>
              <a:rPr lang="en-US" dirty="0"/>
              <a:t>CV (2 page maximum – highlighting your experience related to this project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Other </a:t>
            </a:r>
            <a:r>
              <a:rPr lang="en-US" dirty="0"/>
              <a:t>related materials surveys, focus group manuals, etc. that will be used for the project</a:t>
            </a:r>
          </a:p>
          <a:p>
            <a:pPr marL="118872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556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Maximum award amount is $5k</a:t>
            </a:r>
          </a:p>
          <a:p>
            <a:pPr marL="118872" indent="0">
              <a:buNone/>
            </a:pPr>
            <a:endParaRPr lang="en-US" dirty="0" smtClean="0"/>
          </a:p>
          <a:p>
            <a:r>
              <a:rPr lang="en-US" dirty="0" smtClean="0"/>
              <a:t>Scope of the project should match the budget request.</a:t>
            </a:r>
          </a:p>
          <a:p>
            <a:pPr lvl="1"/>
            <a:r>
              <a:rPr lang="en-US" i="1" dirty="0" smtClean="0"/>
              <a:t>Tip: Manipulating the budget will not increase your chances of funding. </a:t>
            </a:r>
            <a:r>
              <a:rPr lang="en-US" b="1" i="1" dirty="0" smtClean="0"/>
              <a:t>Ask for what you need</a:t>
            </a:r>
            <a:r>
              <a:rPr lang="en-US" i="1" dirty="0" smtClean="0"/>
              <a:t>.</a:t>
            </a:r>
          </a:p>
          <a:p>
            <a:pPr marL="457200" lvl="1" indent="0">
              <a:buNone/>
            </a:pPr>
            <a:endParaRPr lang="en-US" i="1" dirty="0" smtClean="0"/>
          </a:p>
          <a:p>
            <a:r>
              <a:rPr lang="en-US" dirty="0" smtClean="0"/>
              <a:t>Double check your numbers</a:t>
            </a:r>
          </a:p>
          <a:p>
            <a:pPr lvl="1"/>
            <a:r>
              <a:rPr lang="en-US" i="1" dirty="0" smtClean="0"/>
              <a:t>Tip: Discrepancies between the narrative, budget &amp; budget justification may suggest the project has not been well thought out.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7257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382</TotalTime>
  <Words>1074</Words>
  <Application>Microsoft Office PowerPoint</Application>
  <PresentationFormat>On-screen Show (4:3)</PresentationFormat>
  <Paragraphs>128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Module</vt:lpstr>
      <vt:lpstr>FRCWG Workshop</vt:lpstr>
      <vt:lpstr>General Information </vt:lpstr>
      <vt:lpstr>Grant Information and Restrictions</vt:lpstr>
      <vt:lpstr>Proposal Instructions </vt:lpstr>
      <vt:lpstr>Narrative</vt:lpstr>
      <vt:lpstr>Narrative</vt:lpstr>
      <vt:lpstr>Narrative</vt:lpstr>
      <vt:lpstr>Additional Supporting Documents</vt:lpstr>
      <vt:lpstr>Budget Basics</vt:lpstr>
      <vt:lpstr>CAYUSE 424</vt:lpstr>
      <vt:lpstr>Intent to apply</vt:lpstr>
      <vt:lpstr>RR Budget Categories (B,D,F)</vt:lpstr>
      <vt:lpstr>FRCWG will not pay for…..</vt:lpstr>
      <vt:lpstr>Budget Justification</vt:lpstr>
      <vt:lpstr>Uploading Documents</vt:lpstr>
      <vt:lpstr>Review Criteria</vt:lpstr>
      <vt:lpstr>Review Criteria</vt:lpstr>
      <vt:lpstr>Review Criteria</vt:lpstr>
      <vt:lpstr>Review Criteria</vt:lpstr>
      <vt:lpstr>Review Criteria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FRCWA Workshop</dc:title>
  <dc:creator>Windows User</dc:creator>
  <cp:lastModifiedBy>Rusher, Rachel Lane</cp:lastModifiedBy>
  <cp:revision>29</cp:revision>
  <dcterms:created xsi:type="dcterms:W3CDTF">2013-02-15T21:02:29Z</dcterms:created>
  <dcterms:modified xsi:type="dcterms:W3CDTF">2015-02-26T18:42:53Z</dcterms:modified>
</cp:coreProperties>
</file>