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71" r:id="rId10"/>
    <p:sldId id="272" r:id="rId11"/>
    <p:sldId id="264" r:id="rId12"/>
    <p:sldId id="266" r:id="rId13"/>
    <p:sldId id="265" r:id="rId14"/>
    <p:sldId id="267" r:id="rId15"/>
    <p:sldId id="268" r:id="rId16"/>
    <p:sldId id="269" r:id="rId17"/>
    <p:sldId id="270" r:id="rId18"/>
    <p:sldId id="273" r:id="rId19"/>
    <p:sldId id="274" r:id="rId20"/>
    <p:sldId id="275" r:id="rId21"/>
    <p:sldId id="276" r:id="rId22"/>
    <p:sldId id="277" r:id="rId23"/>
    <p:sldId id="280" r:id="rId24"/>
    <p:sldId id="279" r:id="rId25"/>
    <p:sldId id="281" r:id="rId26"/>
    <p:sldId id="282" r:id="rId27"/>
    <p:sldId id="283" r:id="rId28"/>
    <p:sldId id="284" r:id="rId29"/>
    <p:sldId id="286"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F7E0A-C03D-4A48-9594-63451923637F}" type="datetimeFigureOut">
              <a:rPr lang="en-US" smtClean="0"/>
              <a:t>8/8/2013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7A91E-A9CA-4520-ACA6-1F409C8D0B51}" type="slidenum">
              <a:rPr lang="en-US" smtClean="0"/>
              <a:t>‹#›</a:t>
            </a:fld>
            <a:endParaRPr lang="en-US"/>
          </a:p>
        </p:txBody>
      </p:sp>
    </p:spTree>
    <p:extLst>
      <p:ext uri="{BB962C8B-B14F-4D97-AF65-F5344CB8AC3E}">
        <p14:creationId xmlns:p14="http://schemas.microsoft.com/office/powerpoint/2010/main" val="69865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3D7A91E-A9CA-4520-ACA6-1F409C8D0B51}" type="slidenum">
              <a:rPr lang="en-US" smtClean="0"/>
              <a:t>1</a:t>
            </a:fld>
            <a:endParaRPr lang="en-US"/>
          </a:p>
        </p:txBody>
      </p:sp>
    </p:spTree>
    <p:extLst>
      <p:ext uri="{BB962C8B-B14F-4D97-AF65-F5344CB8AC3E}">
        <p14:creationId xmlns:p14="http://schemas.microsoft.com/office/powerpoint/2010/main" val="273746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7A91E-A9CA-4520-ACA6-1F409C8D0B51}" type="slidenum">
              <a:rPr lang="en-US" smtClean="0"/>
              <a:t>14</a:t>
            </a:fld>
            <a:endParaRPr lang="en-US"/>
          </a:p>
        </p:txBody>
      </p:sp>
    </p:spTree>
    <p:extLst>
      <p:ext uri="{BB962C8B-B14F-4D97-AF65-F5344CB8AC3E}">
        <p14:creationId xmlns:p14="http://schemas.microsoft.com/office/powerpoint/2010/main" val="32359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3C8B08-5438-45FF-9E15-688FA469205E}"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278379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C8B08-5438-45FF-9E15-688FA469205E}"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400799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C8B08-5438-45FF-9E15-688FA469205E}"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42999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C8B08-5438-45FF-9E15-688FA469205E}"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107925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C8B08-5438-45FF-9E15-688FA469205E}" type="datetimeFigureOut">
              <a:rPr lang="en-US" smtClean="0"/>
              <a:t>8/8/2013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12548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3C8B08-5438-45FF-9E15-688FA469205E}"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2172717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3C8B08-5438-45FF-9E15-688FA469205E}" type="datetimeFigureOut">
              <a:rPr lang="en-US" smtClean="0"/>
              <a:t>8/8/2013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198246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3C8B08-5438-45FF-9E15-688FA469205E}" type="datetimeFigureOut">
              <a:rPr lang="en-US" smtClean="0"/>
              <a:t>8/8/2013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360913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3C8B08-5438-45FF-9E15-688FA469205E}" type="datetimeFigureOut">
              <a:rPr lang="en-US" smtClean="0"/>
              <a:t>8/8/2013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159608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C8B08-5438-45FF-9E15-688FA469205E}"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30575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C8B08-5438-45FF-9E15-688FA469205E}" type="datetimeFigureOut">
              <a:rPr lang="en-US" smtClean="0"/>
              <a:t>8/8/2013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1BC69-53BB-441B-91F4-2CFF20655BE1}" type="slidenum">
              <a:rPr lang="en-US" smtClean="0"/>
              <a:t>‹#›</a:t>
            </a:fld>
            <a:endParaRPr lang="en-US"/>
          </a:p>
        </p:txBody>
      </p:sp>
    </p:spTree>
    <p:extLst>
      <p:ext uri="{BB962C8B-B14F-4D97-AF65-F5344CB8AC3E}">
        <p14:creationId xmlns:p14="http://schemas.microsoft.com/office/powerpoint/2010/main" val="231840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C8B08-5438-45FF-9E15-688FA469205E}" type="datetimeFigureOut">
              <a:rPr lang="en-US" smtClean="0"/>
              <a:t>8/8/2013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1BC69-53BB-441B-91F4-2CFF20655BE1}" type="slidenum">
              <a:rPr lang="en-US" smtClean="0"/>
              <a:t>‹#›</a:t>
            </a:fld>
            <a:endParaRPr lang="en-US"/>
          </a:p>
        </p:txBody>
      </p:sp>
    </p:spTree>
    <p:extLst>
      <p:ext uri="{BB962C8B-B14F-4D97-AF65-F5344CB8AC3E}">
        <p14:creationId xmlns:p14="http://schemas.microsoft.com/office/powerpoint/2010/main" val="227576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www.haynietravel.com/"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haynietrave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Pack Your Bags!</a:t>
            </a:r>
            <a:endParaRPr lang="en-US" dirty="0"/>
          </a:p>
        </p:txBody>
      </p:sp>
      <p:sp>
        <p:nvSpPr>
          <p:cNvPr id="3" name="Subtitle 2"/>
          <p:cNvSpPr>
            <a:spLocks noGrp="1"/>
          </p:cNvSpPr>
          <p:nvPr>
            <p:ph type="subTitle" idx="1"/>
          </p:nvPr>
        </p:nvSpPr>
        <p:spPr/>
        <p:txBody>
          <a:bodyPr/>
          <a:lstStyle/>
          <a:p>
            <a:r>
              <a:rPr lang="en-US" dirty="0" smtClean="0"/>
              <a:t>Presented by Shelly Copeland</a:t>
            </a:r>
          </a:p>
          <a:p>
            <a:r>
              <a:rPr lang="en-US" dirty="0" smtClean="0"/>
              <a:t>Independent Travel Consultant</a:t>
            </a:r>
          </a:p>
          <a:p>
            <a:r>
              <a:rPr lang="en-US" dirty="0" smtClean="0"/>
              <a:t>Haynie Travel Service	</a:t>
            </a:r>
          </a:p>
        </p:txBody>
      </p:sp>
    </p:spTree>
    <p:extLst>
      <p:ext uri="{BB962C8B-B14F-4D97-AF65-F5344CB8AC3E}">
        <p14:creationId xmlns:p14="http://schemas.microsoft.com/office/powerpoint/2010/main" val="84567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Camped 9 days in the bottom of the Grand Canyon</a:t>
            </a:r>
          </a:p>
          <a:p>
            <a:r>
              <a:rPr lang="en-US" dirty="0" smtClean="0"/>
              <a:t>Fished in the Amazon (about 12 times now)</a:t>
            </a:r>
          </a:p>
          <a:p>
            <a:r>
              <a:rPr lang="en-US" dirty="0" smtClean="0"/>
              <a:t>Last year went on a Napa Valley and Sonoma wine tour (on his wife’s bucket list) </a:t>
            </a:r>
          </a:p>
          <a:p>
            <a:r>
              <a:rPr lang="en-US" dirty="0" smtClean="0"/>
              <a:t>Current itinerary – Italy – where his grandparents migrated from as young adults</a:t>
            </a:r>
          </a:p>
          <a:p>
            <a:r>
              <a:rPr lang="en-US" dirty="0" smtClean="0"/>
              <a:t>Still to do – New Zealand!</a:t>
            </a:r>
            <a:endParaRPr lang="en-US" dirty="0"/>
          </a:p>
        </p:txBody>
      </p:sp>
    </p:spTree>
    <p:extLst>
      <p:ext uri="{BB962C8B-B14F-4D97-AF65-F5344CB8AC3E}">
        <p14:creationId xmlns:p14="http://schemas.microsoft.com/office/powerpoint/2010/main" val="3745696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destinations are on your Bucket List?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600" r="5600"/>
          <a:stretch>
            <a:fillRect/>
          </a:stretch>
        </p:blipFill>
        <p:spPr/>
      </p:pic>
      <p:sp>
        <p:nvSpPr>
          <p:cNvPr id="4" name="Text Placeholder 3"/>
          <p:cNvSpPr>
            <a:spLocks noGrp="1"/>
          </p:cNvSpPr>
          <p:nvPr>
            <p:ph type="body" sz="half" idx="2"/>
          </p:nvPr>
        </p:nvSpPr>
        <p:spPr/>
        <p:txBody>
          <a:bodyPr/>
          <a:lstStyle/>
          <a:p>
            <a:r>
              <a:rPr lang="en-US" dirty="0" smtClean="0"/>
              <a:t>Let’s compare your thoughts to the Top 10 list compiled by Forbes that goes a little outside the box of the usual bucket list destinations.</a:t>
            </a:r>
            <a:endParaRPr lang="en-US" dirty="0"/>
          </a:p>
        </p:txBody>
      </p:sp>
    </p:spTree>
    <p:extLst>
      <p:ext uri="{BB962C8B-B14F-4D97-AF65-F5344CB8AC3E}">
        <p14:creationId xmlns:p14="http://schemas.microsoft.com/office/powerpoint/2010/main" val="64632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Once in a Lifetime Trips</a:t>
            </a:r>
            <a:endParaRPr lang="en-US" dirty="0"/>
          </a:p>
        </p:txBody>
      </p:sp>
      <p:sp>
        <p:nvSpPr>
          <p:cNvPr id="3" name="Content Placeholder 2"/>
          <p:cNvSpPr>
            <a:spLocks noGrp="1"/>
          </p:cNvSpPr>
          <p:nvPr>
            <p:ph sz="half" idx="1"/>
          </p:nvPr>
        </p:nvSpPr>
        <p:spPr/>
        <p:txBody>
          <a:bodyPr/>
          <a:lstStyle/>
          <a:p>
            <a:r>
              <a:rPr lang="en-US" dirty="0" smtClean="0"/>
              <a:t>Safari South Africa</a:t>
            </a:r>
          </a:p>
          <a:p>
            <a:r>
              <a:rPr lang="en-US" dirty="0" smtClean="0"/>
              <a:t>Bhutan</a:t>
            </a:r>
          </a:p>
          <a:p>
            <a:r>
              <a:rPr lang="en-US" dirty="0" smtClean="0"/>
              <a:t>USA Cross Country</a:t>
            </a:r>
          </a:p>
          <a:p>
            <a:r>
              <a:rPr lang="en-US" dirty="0" smtClean="0"/>
              <a:t>Easter Island</a:t>
            </a:r>
          </a:p>
          <a:p>
            <a:r>
              <a:rPr lang="en-US" dirty="0" smtClean="0"/>
              <a:t>Bali, Indonesia	</a:t>
            </a:r>
            <a:endParaRPr lang="en-US" dirty="0"/>
          </a:p>
        </p:txBody>
      </p:sp>
      <p:sp>
        <p:nvSpPr>
          <p:cNvPr id="4" name="Content Placeholder 3"/>
          <p:cNvSpPr>
            <a:spLocks noGrp="1"/>
          </p:cNvSpPr>
          <p:nvPr>
            <p:ph sz="half" idx="2"/>
          </p:nvPr>
        </p:nvSpPr>
        <p:spPr/>
        <p:txBody>
          <a:bodyPr/>
          <a:lstStyle/>
          <a:p>
            <a:r>
              <a:rPr lang="en-US" dirty="0" smtClean="0"/>
              <a:t>Heli-skiing</a:t>
            </a:r>
          </a:p>
          <a:p>
            <a:r>
              <a:rPr lang="en-US" dirty="0" smtClean="0"/>
              <a:t>Iguacu Falls</a:t>
            </a:r>
          </a:p>
          <a:p>
            <a:r>
              <a:rPr lang="en-US" dirty="0" smtClean="0"/>
              <a:t>Oktoberfest</a:t>
            </a:r>
          </a:p>
          <a:p>
            <a:r>
              <a:rPr lang="en-US" dirty="0" smtClean="0"/>
              <a:t>Scotland</a:t>
            </a:r>
          </a:p>
          <a:p>
            <a:r>
              <a:rPr lang="en-US" dirty="0" smtClean="0"/>
              <a:t>Space</a:t>
            </a:r>
            <a:endParaRPr lang="en-US" dirty="0"/>
          </a:p>
        </p:txBody>
      </p:sp>
    </p:spTree>
    <p:extLst>
      <p:ext uri="{BB962C8B-B14F-4D97-AF65-F5344CB8AC3E}">
        <p14:creationId xmlns:p14="http://schemas.microsoft.com/office/powerpoint/2010/main" val="344996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 Safari South Africa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0500" b="10500"/>
          <a:stretch>
            <a:fillRect/>
          </a:stretch>
        </p:blipFill>
        <p:spPr/>
      </p:pic>
      <p:sp>
        <p:nvSpPr>
          <p:cNvPr id="4" name="Text Placeholder 3"/>
          <p:cNvSpPr>
            <a:spLocks noGrp="1"/>
          </p:cNvSpPr>
          <p:nvPr>
            <p:ph type="body" sz="half" idx="2"/>
          </p:nvPr>
        </p:nvSpPr>
        <p:spPr/>
        <p:txBody>
          <a:bodyPr>
            <a:normAutofit fontScale="92500"/>
          </a:bodyPr>
          <a:lstStyle/>
          <a:p>
            <a:r>
              <a:rPr lang="en-US" dirty="0" smtClean="0"/>
              <a:t>Not your run of the mill African Safari. Compared to other safari destinations, South Africa (featuring Cape Town) has an amazing amount of diversity in an easily navigated country, along with five star lodging, wine and cuisine.</a:t>
            </a:r>
            <a:endParaRPr lang="en-US" dirty="0"/>
          </a:p>
        </p:txBody>
      </p:sp>
    </p:spTree>
    <p:extLst>
      <p:ext uri="{BB962C8B-B14F-4D97-AF65-F5344CB8AC3E}">
        <p14:creationId xmlns:p14="http://schemas.microsoft.com/office/powerpoint/2010/main" val="113365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Bhutan</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860" r="860"/>
          <a:stretch>
            <a:fillRect/>
          </a:stretch>
        </p:blipFill>
        <p:spPr/>
      </p:pic>
      <p:sp>
        <p:nvSpPr>
          <p:cNvPr id="4" name="Text Placeholder 3"/>
          <p:cNvSpPr>
            <a:spLocks noGrp="1"/>
          </p:cNvSpPr>
          <p:nvPr>
            <p:ph type="body" sz="half" idx="2"/>
          </p:nvPr>
        </p:nvSpPr>
        <p:spPr/>
        <p:txBody>
          <a:bodyPr/>
          <a:lstStyle/>
          <a:p>
            <a:r>
              <a:rPr lang="en-US" dirty="0"/>
              <a:t>The only Buddhist nation on earth is also the only one that measures its success in terms of "Gross National Happiness."</a:t>
            </a:r>
          </a:p>
        </p:txBody>
      </p:sp>
    </p:spTree>
    <p:extLst>
      <p:ext uri="{BB962C8B-B14F-4D97-AF65-F5344CB8AC3E}">
        <p14:creationId xmlns:p14="http://schemas.microsoft.com/office/powerpoint/2010/main" val="280987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Cross Country USA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p:pic>
      <p:sp>
        <p:nvSpPr>
          <p:cNvPr id="4" name="Text Placeholder 3"/>
          <p:cNvSpPr>
            <a:spLocks noGrp="1"/>
          </p:cNvSpPr>
          <p:nvPr>
            <p:ph type="body" sz="half" idx="2"/>
          </p:nvPr>
        </p:nvSpPr>
        <p:spPr/>
        <p:txBody>
          <a:bodyPr/>
          <a:lstStyle/>
          <a:p>
            <a:r>
              <a:rPr lang="en-US" dirty="0"/>
              <a:t>The coast to coast traverse of the United States is steeped in lore and an iconic part of the nation's auto-centric heritage, going back to the days of Route 66, but how many people actually experience this great trip?</a:t>
            </a:r>
          </a:p>
        </p:txBody>
      </p:sp>
    </p:spTree>
    <p:extLst>
      <p:ext uri="{BB962C8B-B14F-4D97-AF65-F5344CB8AC3E}">
        <p14:creationId xmlns:p14="http://schemas.microsoft.com/office/powerpoint/2010/main" val="319284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Easter Island, Chile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654" r="5654"/>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dirty="0"/>
              <a:t>One of the most unique and interesting places on earth, the ghostly carved rock statues of Easter Island, the </a:t>
            </a:r>
            <a:r>
              <a:rPr lang="en-US" dirty="0" err="1"/>
              <a:t>Moai</a:t>
            </a:r>
            <a:r>
              <a:rPr lang="en-US" dirty="0"/>
              <a:t>, are unlike other ruins of older civilizations because so little is known about the people who built them, why they were built, or how they were moved. </a:t>
            </a:r>
          </a:p>
        </p:txBody>
      </p:sp>
    </p:spTree>
    <p:extLst>
      <p:ext uri="{BB962C8B-B14F-4D97-AF65-F5344CB8AC3E}">
        <p14:creationId xmlns:p14="http://schemas.microsoft.com/office/powerpoint/2010/main" val="348413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5 Bali, Indonesia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2512" r="12512"/>
          <a:stretch>
            <a:fillRect/>
          </a:stretch>
        </p:blipFill>
        <p:spPr/>
      </p:pic>
      <p:sp>
        <p:nvSpPr>
          <p:cNvPr id="4" name="Text Placeholder 3"/>
          <p:cNvSpPr>
            <a:spLocks noGrp="1"/>
          </p:cNvSpPr>
          <p:nvPr>
            <p:ph type="body" sz="half" idx="2"/>
          </p:nvPr>
        </p:nvSpPr>
        <p:spPr/>
        <p:txBody>
          <a:bodyPr/>
          <a:lstStyle/>
          <a:p>
            <a:r>
              <a:rPr lang="en-US" dirty="0"/>
              <a:t>There is a reason why Bali has become synonymous with tropical fantasy: it is beautiful, exotic and very varied yet manageable</a:t>
            </a:r>
            <a:r>
              <a:rPr lang="en-US" dirty="0" smtClean="0"/>
              <a:t>.  </a:t>
            </a:r>
            <a:endParaRPr lang="en-US" dirty="0"/>
          </a:p>
        </p:txBody>
      </p:sp>
    </p:spTree>
    <p:extLst>
      <p:ext uri="{BB962C8B-B14F-4D97-AF65-F5344CB8AC3E}">
        <p14:creationId xmlns:p14="http://schemas.microsoft.com/office/powerpoint/2010/main" val="1310461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Heli-skiing</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r>
              <a:rPr lang="en-US" dirty="0"/>
              <a:t>If you love skiing or snowboarding you have to try it - heli-skiing is the sport's Holy Grail. The adrenaline rush of soaring high into remote peaks and taking in epic vistas from the helicopter is merely an added bonus</a:t>
            </a:r>
            <a:r>
              <a:rPr lang="en-US" dirty="0" smtClean="0"/>
              <a:t>.</a:t>
            </a:r>
            <a:endParaRPr lang="en-US" dirty="0"/>
          </a:p>
        </p:txBody>
      </p:sp>
    </p:spTree>
    <p:extLst>
      <p:ext uri="{BB962C8B-B14F-4D97-AF65-F5344CB8AC3E}">
        <p14:creationId xmlns:p14="http://schemas.microsoft.com/office/powerpoint/2010/main" val="26790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Iguacu Falls </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562" b="25562"/>
          <a:stretch>
            <a:fillRect/>
          </a:stretch>
        </p:blipFill>
        <p:spPr/>
      </p:pic>
      <p:sp>
        <p:nvSpPr>
          <p:cNvPr id="4" name="Text Placeholder 3"/>
          <p:cNvSpPr>
            <a:spLocks noGrp="1"/>
          </p:cNvSpPr>
          <p:nvPr>
            <p:ph type="body" sz="half" idx="2"/>
          </p:nvPr>
        </p:nvSpPr>
        <p:spPr/>
        <p:txBody>
          <a:bodyPr/>
          <a:lstStyle/>
          <a:p>
            <a:r>
              <a:rPr lang="en-US" dirty="0"/>
              <a:t>"Poor Niagara!" is what First Lady Eleanor Roosevelt is said to have exclaimed upon glimpsing this stunning set of cataracts on the border of Brazil and Argentina. </a:t>
            </a:r>
          </a:p>
        </p:txBody>
      </p:sp>
    </p:spTree>
    <p:extLst>
      <p:ext uri="{BB962C8B-B14F-4D97-AF65-F5344CB8AC3E}">
        <p14:creationId xmlns:p14="http://schemas.microsoft.com/office/powerpoint/2010/main" val="418601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rmAutofit fontScale="92500" lnSpcReduction="10000"/>
          </a:bodyPr>
          <a:lstStyle/>
          <a:p>
            <a:r>
              <a:rPr lang="en-US" dirty="0" smtClean="0"/>
              <a:t>Haynie Travel Service is celebrating 75 years in service.  Founded by our current owner’s, Bob Haynie, grandmother Mildred Haynie, at a time when women rarely worked let alone start businesses.  It was one of the first travel agencies in Indiana.</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8" name="Title 7"/>
          <p:cNvSpPr>
            <a:spLocks noGrp="1"/>
          </p:cNvSpPr>
          <p:nvPr>
            <p:ph type="title"/>
          </p:nvPr>
        </p:nvSpPr>
        <p:spPr/>
        <p:txBody>
          <a:bodyPr/>
          <a:lstStyle/>
          <a:p>
            <a:r>
              <a:rPr lang="en-US" dirty="0" smtClean="0"/>
              <a:t>Featured in the Courier &amp; Press story April 7, 2013</a:t>
            </a:r>
            <a:endParaRPr lang="en-US" dirty="0"/>
          </a:p>
        </p:txBody>
      </p:sp>
    </p:spTree>
    <p:extLst>
      <p:ext uri="{BB962C8B-B14F-4D97-AF65-F5344CB8AC3E}">
        <p14:creationId xmlns:p14="http://schemas.microsoft.com/office/powerpoint/2010/main" val="389650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Oktoberfest</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r>
              <a:rPr lang="en-US" dirty="0"/>
              <a:t>203 years young, it's simply the biggest party in the world, and with good reason. The 16-day festival, which despite its name is mostly in September, routinely attracts over 6 million </a:t>
            </a:r>
            <a:r>
              <a:rPr lang="en-US" dirty="0" smtClean="0"/>
              <a:t>visitors.</a:t>
            </a:r>
            <a:endParaRPr lang="en-US" dirty="0"/>
          </a:p>
        </p:txBody>
      </p:sp>
    </p:spTree>
    <p:extLst>
      <p:ext uri="{BB962C8B-B14F-4D97-AF65-F5344CB8AC3E}">
        <p14:creationId xmlns:p14="http://schemas.microsoft.com/office/powerpoint/2010/main" val="400611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Scotland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r>
              <a:rPr lang="en-US" dirty="0"/>
              <a:t>If you are an avid golfer, there are fantastic courses in every corner of the globe, but the trip of a lifetime begins where the game was born, on the Old Course at St. Andrews.</a:t>
            </a:r>
          </a:p>
        </p:txBody>
      </p:sp>
    </p:spTree>
    <p:extLst>
      <p:ext uri="{BB962C8B-B14F-4D97-AF65-F5344CB8AC3E}">
        <p14:creationId xmlns:p14="http://schemas.microsoft.com/office/powerpoint/2010/main" val="148929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Space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8848" r="8848"/>
          <a:stretch>
            <a:fillRect/>
          </a:stretch>
        </p:blipFill>
        <p:spPr/>
      </p:pic>
      <p:sp>
        <p:nvSpPr>
          <p:cNvPr id="4" name="Text Placeholder 3"/>
          <p:cNvSpPr>
            <a:spLocks noGrp="1"/>
          </p:cNvSpPr>
          <p:nvPr>
            <p:ph type="body" sz="half" idx="2"/>
          </p:nvPr>
        </p:nvSpPr>
        <p:spPr/>
        <p:txBody>
          <a:bodyPr/>
          <a:lstStyle/>
          <a:p>
            <a:r>
              <a:rPr lang="en-US" dirty="0"/>
              <a:t>The projected debut of scheduled commercial space travel is “late 2013,” so you will probably have to wait beyond this year to get your spot on Virgin Galactic, since the first 500 seats were already </a:t>
            </a:r>
            <a:r>
              <a:rPr lang="en-US" dirty="0" smtClean="0"/>
              <a:t>sold.</a:t>
            </a:r>
            <a:endParaRPr lang="en-US" dirty="0"/>
          </a:p>
        </p:txBody>
      </p:sp>
    </p:spTree>
    <p:extLst>
      <p:ext uri="{BB962C8B-B14F-4D97-AF65-F5344CB8AC3E}">
        <p14:creationId xmlns:p14="http://schemas.microsoft.com/office/powerpoint/2010/main" val="100551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Haynie Travel African Safari 2013</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p:txBody>
          <a:bodyPr/>
          <a:lstStyle/>
          <a:p>
            <a:r>
              <a:rPr lang="en-US" dirty="0" smtClean="0"/>
              <a:t>Visit our website at </a:t>
            </a:r>
            <a:r>
              <a:rPr lang="en-US" dirty="0" smtClean="0">
                <a:hlinkClick r:id="rId3"/>
              </a:rPr>
              <a:t>www.haynietravel.com</a:t>
            </a:r>
            <a:r>
              <a:rPr lang="en-US" dirty="0" smtClean="0"/>
              <a:t> to view the full video.  It is beautiful and most photography was taken by one of the members of the group!</a:t>
            </a:r>
            <a:endParaRPr lang="en-US" dirty="0"/>
          </a:p>
        </p:txBody>
      </p:sp>
    </p:spTree>
    <p:extLst>
      <p:ext uri="{BB962C8B-B14F-4D97-AF65-F5344CB8AC3E}">
        <p14:creationId xmlns:p14="http://schemas.microsoft.com/office/powerpoint/2010/main" val="29280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Frugal travel tips</a:t>
            </a:r>
            <a:endParaRPr lang="en-US" dirty="0"/>
          </a:p>
        </p:txBody>
      </p:sp>
      <p:sp>
        <p:nvSpPr>
          <p:cNvPr id="3" name="Content Placeholder 2"/>
          <p:cNvSpPr>
            <a:spLocks noGrp="1"/>
          </p:cNvSpPr>
          <p:nvPr>
            <p:ph idx="1"/>
          </p:nvPr>
        </p:nvSpPr>
        <p:spPr/>
        <p:txBody>
          <a:bodyPr/>
          <a:lstStyle/>
          <a:p>
            <a:r>
              <a:rPr lang="en-US" dirty="0" smtClean="0"/>
              <a:t>Proclaim your age!  Be sure to claim any senior discounts that might be offered</a:t>
            </a:r>
          </a:p>
          <a:p>
            <a:r>
              <a:rPr lang="en-US" dirty="0" smtClean="0"/>
              <a:t>Look beyond the travel websites.  Enlist the help of a travel agent who has access to package pricing and last minute discounts</a:t>
            </a:r>
          </a:p>
          <a:p>
            <a:r>
              <a:rPr lang="en-US" dirty="0" smtClean="0"/>
              <a:t>Comparison shop – low season/high season</a:t>
            </a:r>
          </a:p>
          <a:p>
            <a:r>
              <a:rPr lang="en-US" dirty="0" smtClean="0"/>
              <a:t>Travel with a group</a:t>
            </a:r>
          </a:p>
          <a:p>
            <a:r>
              <a:rPr lang="en-US" dirty="0" smtClean="0"/>
              <a:t>Swap your house </a:t>
            </a:r>
          </a:p>
          <a:p>
            <a:endParaRPr lang="en-US" dirty="0" smtClean="0"/>
          </a:p>
          <a:p>
            <a:endParaRPr lang="en-US" dirty="0"/>
          </a:p>
        </p:txBody>
      </p:sp>
    </p:spTree>
    <p:extLst>
      <p:ext uri="{BB962C8B-B14F-4D97-AF65-F5344CB8AC3E}">
        <p14:creationId xmlns:p14="http://schemas.microsoft.com/office/powerpoint/2010/main" val="2758716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Budgeting for Travel in your Retirement Years</a:t>
            </a:r>
            <a:endParaRPr lang="en-US" dirty="0"/>
          </a:p>
        </p:txBody>
      </p:sp>
      <p:sp>
        <p:nvSpPr>
          <p:cNvPr id="3" name="Content Placeholder 2"/>
          <p:cNvSpPr>
            <a:spLocks noGrp="1"/>
          </p:cNvSpPr>
          <p:nvPr>
            <p:ph idx="1"/>
          </p:nvPr>
        </p:nvSpPr>
        <p:spPr/>
        <p:txBody>
          <a:bodyPr>
            <a:normAutofit lnSpcReduction="10000"/>
          </a:bodyPr>
          <a:lstStyle/>
          <a:p>
            <a:r>
              <a:rPr lang="en-US" dirty="0" smtClean="0"/>
              <a:t>Start now – whether you are just entering your 50’s or already in your 70’s – give travel a piece of your monthly budget</a:t>
            </a:r>
          </a:p>
          <a:p>
            <a:r>
              <a:rPr lang="en-US" dirty="0" smtClean="0"/>
              <a:t>Set goals – both monetary and to prioritize those bucket list destinations</a:t>
            </a:r>
          </a:p>
          <a:p>
            <a:r>
              <a:rPr lang="en-US" dirty="0" smtClean="0"/>
              <a:t>Begin with choosing one or two major trips a year of one to two weeks in duration</a:t>
            </a:r>
          </a:p>
          <a:p>
            <a:r>
              <a:rPr lang="en-US" dirty="0" smtClean="0"/>
              <a:t>Then select a few smaller trips closer to home for long weekend getaways</a:t>
            </a:r>
          </a:p>
          <a:p>
            <a:endParaRPr lang="en-US" dirty="0"/>
          </a:p>
        </p:txBody>
      </p:sp>
    </p:spTree>
    <p:extLst>
      <p:ext uri="{BB962C8B-B14F-4D97-AF65-F5344CB8AC3E}">
        <p14:creationId xmlns:p14="http://schemas.microsoft.com/office/powerpoint/2010/main" val="4431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Sit down with your travel agent to discuss the approximate costs of your choices</a:t>
            </a:r>
          </a:p>
          <a:p>
            <a:r>
              <a:rPr lang="en-US" dirty="0" smtClean="0"/>
              <a:t>Treat your travel expenses as part of your regular household budget, such as food, housing, and medical.  </a:t>
            </a:r>
          </a:p>
          <a:p>
            <a:r>
              <a:rPr lang="en-US" dirty="0" smtClean="0"/>
              <a:t>Use the “whatever is left over” goes to travel method or if saving for a particular trip set aside that amount monthly until you have reached that goal</a:t>
            </a:r>
            <a:endParaRPr lang="en-US" dirty="0"/>
          </a:p>
        </p:txBody>
      </p:sp>
    </p:spTree>
    <p:extLst>
      <p:ext uri="{BB962C8B-B14F-4D97-AF65-F5344CB8AC3E}">
        <p14:creationId xmlns:p14="http://schemas.microsoft.com/office/powerpoint/2010/main" val="1170844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These methods can be utilized by those on fixed incomes as well as those with large investment portfolios to draw from</a:t>
            </a:r>
          </a:p>
          <a:p>
            <a:r>
              <a:rPr lang="en-US" dirty="0" smtClean="0"/>
              <a:t>It may take a bit longer if you are on a strict budget, but you can still cross off those bucket list destinations</a:t>
            </a:r>
          </a:p>
          <a:p>
            <a:r>
              <a:rPr lang="en-US" dirty="0" smtClean="0"/>
              <a:t>If your budget needs a few extra dollars, consider a part time job you love (so it’s not so much like work) </a:t>
            </a:r>
            <a:endParaRPr lang="en-US" dirty="0"/>
          </a:p>
        </p:txBody>
      </p:sp>
    </p:spTree>
    <p:extLst>
      <p:ext uri="{BB962C8B-B14F-4D97-AF65-F5344CB8AC3E}">
        <p14:creationId xmlns:p14="http://schemas.microsoft.com/office/powerpoint/2010/main" val="354765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Remember to budget your Age as well as your money</a:t>
            </a:r>
          </a:p>
          <a:p>
            <a:r>
              <a:rPr lang="en-US" dirty="0" smtClean="0"/>
              <a:t>Some destinations will be much more suited to exploring in your earlier years of retirement and saving the more relaxing destinations for later years</a:t>
            </a:r>
          </a:p>
          <a:p>
            <a:endParaRPr lang="en-US" dirty="0" smtClean="0"/>
          </a:p>
          <a:p>
            <a:endParaRPr lang="en-US" dirty="0" smtClean="0"/>
          </a:p>
          <a:p>
            <a:endParaRPr lang="en-US" dirty="0"/>
          </a:p>
        </p:txBody>
      </p:sp>
    </p:spTree>
    <p:extLst>
      <p:ext uri="{BB962C8B-B14F-4D97-AF65-F5344CB8AC3E}">
        <p14:creationId xmlns:p14="http://schemas.microsoft.com/office/powerpoint/2010/main" val="164683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Remember to visit the Haynie Travel website at </a:t>
            </a:r>
            <a:r>
              <a:rPr lang="en-US" dirty="0" smtClean="0">
                <a:hlinkClick r:id="rId2"/>
              </a:rPr>
              <a:t>www.haynietravel.com</a:t>
            </a:r>
            <a:r>
              <a:rPr lang="en-US" dirty="0" smtClean="0"/>
              <a:t> for a wealth of information and for our current promotions!</a:t>
            </a:r>
          </a:p>
          <a:p>
            <a:r>
              <a:rPr lang="en-US" dirty="0" smtClean="0"/>
              <a:t>Join us on Facebook.  Like the Haynie Travel Facebook page and join our other Friends as we share travel photos and more!</a:t>
            </a:r>
          </a:p>
          <a:p>
            <a:r>
              <a:rPr lang="en-US" dirty="0" smtClean="0"/>
              <a:t>Come by our office at 641 S Hebron any day.  All of our agents are there to help you further investigate any of the great bucket list destinations you saw today and a world of other ideas! </a:t>
            </a:r>
            <a:endParaRPr lang="en-US" dirty="0"/>
          </a:p>
        </p:txBody>
      </p:sp>
    </p:spTree>
    <p:extLst>
      <p:ext uri="{BB962C8B-B14F-4D97-AF65-F5344CB8AC3E}">
        <p14:creationId xmlns:p14="http://schemas.microsoft.com/office/powerpoint/2010/main" val="154529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5800" y="1447800"/>
            <a:ext cx="7239000" cy="2057400"/>
          </a:xfrm>
          <a:prstGeom prst="rect">
            <a:avLst/>
          </a:prstGeom>
          <a:noFill/>
          <a:ln>
            <a:noFill/>
          </a:ln>
        </p:spPr>
      </p:pic>
      <p:sp>
        <p:nvSpPr>
          <p:cNvPr id="4" name="Text Placeholder 3"/>
          <p:cNvSpPr>
            <a:spLocks noGrp="1"/>
          </p:cNvSpPr>
          <p:nvPr>
            <p:ph type="body" sz="half" idx="2"/>
          </p:nvPr>
        </p:nvSpPr>
        <p:spPr>
          <a:xfrm>
            <a:off x="1792288" y="5029200"/>
            <a:ext cx="5486400" cy="1143000"/>
          </a:xfrm>
        </p:spPr>
        <p:txBody>
          <a:bodyPr/>
          <a:lstStyle/>
          <a:p>
            <a:r>
              <a:rPr lang="en-US" dirty="0" smtClean="0"/>
              <a:t>Our agents have on average over 20 years of experience each.</a:t>
            </a:r>
          </a:p>
          <a:p>
            <a:r>
              <a:rPr lang="en-US" dirty="0" smtClean="0"/>
              <a:t>Our agency is known for the personalized travel planning experience that mature travelers are looking for.</a:t>
            </a:r>
          </a:p>
          <a:p>
            <a:endParaRPr lang="en-US" dirty="0" smtClean="0"/>
          </a:p>
          <a:p>
            <a:endParaRPr lang="en-US" dirty="0"/>
          </a:p>
        </p:txBody>
      </p:sp>
      <p:sp>
        <p:nvSpPr>
          <p:cNvPr id="6" name="Title 5"/>
          <p:cNvSpPr>
            <a:spLocks noGrp="1"/>
          </p:cNvSpPr>
          <p:nvPr>
            <p:ph type="title"/>
          </p:nvPr>
        </p:nvSpPr>
        <p:spPr>
          <a:xfrm>
            <a:off x="1792288" y="4343400"/>
            <a:ext cx="5486400" cy="533400"/>
          </a:xfrm>
        </p:spPr>
        <p:txBody>
          <a:bodyPr>
            <a:normAutofit/>
          </a:bodyPr>
          <a:lstStyle/>
          <a:p>
            <a:pPr algn="ctr"/>
            <a:r>
              <a:rPr lang="en-US" dirty="0" smtClean="0"/>
              <a:t>A World of Experience </a:t>
            </a:r>
            <a:endParaRPr lang="en-US" dirty="0"/>
          </a:p>
        </p:txBody>
      </p:sp>
    </p:spTree>
    <p:extLst>
      <p:ext uri="{BB962C8B-B14F-4D97-AF65-F5344CB8AC3E}">
        <p14:creationId xmlns:p14="http://schemas.microsoft.com/office/powerpoint/2010/main" val="4049598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803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you use a Travel Agent?</a:t>
            </a:r>
            <a:endParaRPr lang="en-US" dirty="0"/>
          </a:p>
        </p:txBody>
      </p:sp>
      <p:sp>
        <p:nvSpPr>
          <p:cNvPr id="3" name="Content Placeholder 2"/>
          <p:cNvSpPr>
            <a:spLocks noGrp="1"/>
          </p:cNvSpPr>
          <p:nvPr>
            <p:ph idx="1"/>
          </p:nvPr>
        </p:nvSpPr>
        <p:spPr/>
        <p:txBody>
          <a:bodyPr>
            <a:normAutofit lnSpcReduction="10000"/>
          </a:bodyPr>
          <a:lstStyle/>
          <a:p>
            <a:r>
              <a:rPr lang="en-US" dirty="0" smtClean="0"/>
              <a:t>You have the time and the means to plan your dream vacations</a:t>
            </a:r>
          </a:p>
          <a:p>
            <a:r>
              <a:rPr lang="en-US" dirty="0" smtClean="0"/>
              <a:t>You can benefit from the expertise a travel agent brings on all of the different realms of the travel industry</a:t>
            </a:r>
          </a:p>
          <a:p>
            <a:r>
              <a:rPr lang="en-US" dirty="0" smtClean="0"/>
              <a:t>You can trust that a Haynie Travel Services agent will be there for you 24/7 365 days a year.  We want to get to know who you are and how we can best meet your travel needs</a:t>
            </a:r>
          </a:p>
          <a:p>
            <a:endParaRPr lang="en-US" dirty="0" smtClean="0"/>
          </a:p>
          <a:p>
            <a:endParaRPr lang="en-US" dirty="0"/>
          </a:p>
        </p:txBody>
      </p:sp>
    </p:spTree>
    <p:extLst>
      <p:ext uri="{BB962C8B-B14F-4D97-AF65-F5344CB8AC3E}">
        <p14:creationId xmlns:p14="http://schemas.microsoft.com/office/powerpoint/2010/main" val="347882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 don’t take trips…trips take people.”</a:t>
            </a:r>
            <a:br>
              <a:rPr lang="en-US" dirty="0" smtClean="0"/>
            </a:br>
            <a:r>
              <a:rPr lang="en-US" dirty="0" smtClean="0"/>
              <a:t>-John Steinbeck</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156" b="25156"/>
          <a:stretch>
            <a:fillRect/>
          </a:stretch>
        </p:blipFill>
        <p:spPr/>
      </p:pic>
      <p:sp>
        <p:nvSpPr>
          <p:cNvPr id="4" name="Text Placeholder 3"/>
          <p:cNvSpPr>
            <a:spLocks noGrp="1"/>
          </p:cNvSpPr>
          <p:nvPr>
            <p:ph type="body" sz="half" idx="2"/>
          </p:nvPr>
        </p:nvSpPr>
        <p:spPr/>
        <p:txBody>
          <a:bodyPr/>
          <a:lstStyle/>
          <a:p>
            <a:pPr marL="285750" indent="-285750">
              <a:buFontTx/>
              <a:buChar char="-"/>
            </a:pPr>
            <a:r>
              <a:rPr lang="en-US" dirty="0" smtClean="0"/>
              <a:t>Your vacation should take you away to anywhere you dream to go</a:t>
            </a:r>
            <a:endParaRPr lang="en-US" dirty="0"/>
          </a:p>
        </p:txBody>
      </p:sp>
    </p:spTree>
    <p:extLst>
      <p:ext uri="{BB962C8B-B14F-4D97-AF65-F5344CB8AC3E}">
        <p14:creationId xmlns:p14="http://schemas.microsoft.com/office/powerpoint/2010/main" val="221928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are our Senior clients going?</a:t>
            </a:r>
            <a:endParaRPr lang="en-US" dirty="0"/>
          </a:p>
        </p:txBody>
      </p:sp>
      <p:sp>
        <p:nvSpPr>
          <p:cNvPr id="3" name="Content Placeholder 2"/>
          <p:cNvSpPr>
            <a:spLocks noGrp="1"/>
          </p:cNvSpPr>
          <p:nvPr>
            <p:ph idx="1"/>
          </p:nvPr>
        </p:nvSpPr>
        <p:spPr/>
        <p:txBody>
          <a:bodyPr/>
          <a:lstStyle/>
          <a:p>
            <a:r>
              <a:rPr lang="en-US" dirty="0" smtClean="0"/>
              <a:t>From January 2012 – Current, we had 100+ clients who classified themselves as “Seniors” in our Marketing database</a:t>
            </a:r>
          </a:p>
          <a:p>
            <a:r>
              <a:rPr lang="en-US" dirty="0" smtClean="0"/>
              <a:t>The top destinations are:</a:t>
            </a:r>
          </a:p>
          <a:p>
            <a:pPr lvl="1"/>
            <a:r>
              <a:rPr lang="en-US" dirty="0" smtClean="0"/>
              <a:t>Alaska</a:t>
            </a:r>
          </a:p>
          <a:p>
            <a:pPr lvl="2"/>
            <a:r>
              <a:rPr lang="en-US" dirty="0" smtClean="0"/>
              <a:t>Primarily land tour and cruise combinations</a:t>
            </a:r>
          </a:p>
          <a:p>
            <a:pPr lvl="1"/>
            <a:r>
              <a:rPr lang="en-US" dirty="0" smtClean="0"/>
              <a:t>Europe</a:t>
            </a:r>
          </a:p>
          <a:p>
            <a:pPr lvl="2"/>
            <a:r>
              <a:rPr lang="en-US" dirty="0" smtClean="0"/>
              <a:t>FIT – Foreign Independent Travel</a:t>
            </a:r>
          </a:p>
          <a:p>
            <a:pPr lvl="3"/>
            <a:r>
              <a:rPr lang="en-US" dirty="0" smtClean="0"/>
              <a:t>Or Escorted Group tours</a:t>
            </a:r>
          </a:p>
        </p:txBody>
      </p:sp>
    </p:spTree>
    <p:extLst>
      <p:ext uri="{BB962C8B-B14F-4D97-AF65-F5344CB8AC3E}">
        <p14:creationId xmlns:p14="http://schemas.microsoft.com/office/powerpoint/2010/main" val="126892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1"/>
            <a:r>
              <a:rPr lang="en-US" dirty="0" smtClean="0"/>
              <a:t>Cruises</a:t>
            </a:r>
          </a:p>
          <a:p>
            <a:pPr lvl="2"/>
            <a:r>
              <a:rPr lang="en-US" dirty="0" smtClean="0"/>
              <a:t>Mediterranean</a:t>
            </a:r>
          </a:p>
          <a:p>
            <a:pPr lvl="2"/>
            <a:r>
              <a:rPr lang="en-US" dirty="0" smtClean="0"/>
              <a:t>River Cruising</a:t>
            </a:r>
          </a:p>
          <a:p>
            <a:pPr lvl="2"/>
            <a:r>
              <a:rPr lang="en-US" dirty="0" smtClean="0"/>
              <a:t>Caribbean</a:t>
            </a:r>
          </a:p>
          <a:p>
            <a:pPr lvl="1"/>
            <a:r>
              <a:rPr lang="en-US" dirty="0" smtClean="0"/>
              <a:t>Hawaii</a:t>
            </a:r>
          </a:p>
          <a:p>
            <a:pPr lvl="2"/>
            <a:r>
              <a:rPr lang="en-US" dirty="0" smtClean="0"/>
              <a:t>Land only, multi island stays</a:t>
            </a:r>
          </a:p>
          <a:p>
            <a:pPr lvl="2"/>
            <a:r>
              <a:rPr lang="en-US" dirty="0" smtClean="0"/>
              <a:t>In conjunction with a cruise</a:t>
            </a:r>
          </a:p>
          <a:p>
            <a:pPr lvl="1"/>
            <a:r>
              <a:rPr lang="en-US" dirty="0" smtClean="0"/>
              <a:t>All Inclusive Resorts</a:t>
            </a:r>
          </a:p>
          <a:p>
            <a:pPr lvl="2"/>
            <a:r>
              <a:rPr lang="en-US" dirty="0" smtClean="0"/>
              <a:t>Caribbean</a:t>
            </a:r>
          </a:p>
          <a:p>
            <a:pPr lvl="2"/>
            <a:r>
              <a:rPr lang="en-US" dirty="0" smtClean="0"/>
              <a:t>Mexico</a:t>
            </a:r>
          </a:p>
          <a:p>
            <a:pPr lvl="2"/>
            <a:endParaRPr lang="en-US" dirty="0"/>
          </a:p>
        </p:txBody>
      </p:sp>
    </p:spTree>
    <p:extLst>
      <p:ext uri="{BB962C8B-B14F-4D97-AF65-F5344CB8AC3E}">
        <p14:creationId xmlns:p14="http://schemas.microsoft.com/office/powerpoint/2010/main" val="416132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r>
              <a:rPr lang="en-US" dirty="0" smtClean="0"/>
              <a:t>Specialty Destinations</a:t>
            </a:r>
          </a:p>
          <a:p>
            <a:pPr lvl="2"/>
            <a:r>
              <a:rPr lang="en-US" dirty="0" smtClean="0"/>
              <a:t>African Safari</a:t>
            </a:r>
          </a:p>
          <a:p>
            <a:pPr lvl="2"/>
            <a:r>
              <a:rPr lang="en-US" dirty="0" smtClean="0"/>
              <a:t>South America</a:t>
            </a:r>
          </a:p>
          <a:p>
            <a:pPr lvl="2"/>
            <a:endParaRPr lang="en-US" dirty="0"/>
          </a:p>
          <a:p>
            <a:pPr lvl="1"/>
            <a:r>
              <a:rPr lang="en-US" dirty="0" smtClean="0"/>
              <a:t>Other USA destinations</a:t>
            </a:r>
          </a:p>
          <a:p>
            <a:pPr lvl="2"/>
            <a:r>
              <a:rPr lang="en-US" dirty="0" smtClean="0"/>
              <a:t>Disney World – with the grandkids!</a:t>
            </a:r>
          </a:p>
          <a:p>
            <a:pPr lvl="2"/>
            <a:r>
              <a:rPr lang="en-US" dirty="0" smtClean="0"/>
              <a:t>California</a:t>
            </a:r>
          </a:p>
          <a:p>
            <a:pPr lvl="2"/>
            <a:r>
              <a:rPr lang="en-US" dirty="0" smtClean="0"/>
              <a:t>Arizona</a:t>
            </a:r>
          </a:p>
          <a:p>
            <a:pPr lvl="2"/>
            <a:r>
              <a:rPr lang="en-US" dirty="0" smtClean="0"/>
              <a:t>New England</a:t>
            </a:r>
          </a:p>
          <a:p>
            <a:pPr lvl="2"/>
            <a:endParaRPr lang="en-US" dirty="0" smtClean="0"/>
          </a:p>
          <a:p>
            <a:pPr lvl="2"/>
            <a:endParaRPr lang="en-US" dirty="0"/>
          </a:p>
        </p:txBody>
      </p:sp>
    </p:spTree>
    <p:extLst>
      <p:ext uri="{BB962C8B-B14F-4D97-AF65-F5344CB8AC3E}">
        <p14:creationId xmlns:p14="http://schemas.microsoft.com/office/powerpoint/2010/main" val="88358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interview with a current Senior Client</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age is 77.  He started checking off Bucket List destinations in his early 50’s.</a:t>
            </a:r>
          </a:p>
          <a:p>
            <a:r>
              <a:rPr lang="en-US" dirty="0" smtClean="0"/>
              <a:t>Chose climbing Mt. Kilimanjaro as one of his first trips because he knew that would be physically demanding and he was still in good shape.  </a:t>
            </a:r>
          </a:p>
          <a:p>
            <a:r>
              <a:rPr lang="en-US" dirty="0" smtClean="0"/>
              <a:t>Although he has had a knee replaced he was still </a:t>
            </a:r>
            <a:r>
              <a:rPr lang="en-US" dirty="0" err="1" smtClean="0"/>
              <a:t>ziplining</a:t>
            </a:r>
            <a:r>
              <a:rPr lang="en-US" dirty="0" smtClean="0"/>
              <a:t> and climbing volcanoes in Costa Rica two years ago</a:t>
            </a:r>
            <a:endParaRPr lang="en-US" dirty="0"/>
          </a:p>
        </p:txBody>
      </p:sp>
    </p:spTree>
    <p:extLst>
      <p:ext uri="{BB962C8B-B14F-4D97-AF65-F5344CB8AC3E}">
        <p14:creationId xmlns:p14="http://schemas.microsoft.com/office/powerpoint/2010/main" val="832754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1321</Words>
  <Application>Microsoft Office PowerPoint</Application>
  <PresentationFormat>On-screen Show (4:3)</PresentationFormat>
  <Paragraphs>113</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Welcome to Pack Your Bags!</vt:lpstr>
      <vt:lpstr>Featured in the Courier &amp; Press story April 7, 2013</vt:lpstr>
      <vt:lpstr>A World of Experience </vt:lpstr>
      <vt:lpstr>Why should you use a Travel Agent?</vt:lpstr>
      <vt:lpstr>“People don’t take trips…trips take people.” -John Steinbeck</vt:lpstr>
      <vt:lpstr>Where are our Senior clients going?</vt:lpstr>
      <vt:lpstr>PowerPoint Presentation</vt:lpstr>
      <vt:lpstr>PowerPoint Presentation</vt:lpstr>
      <vt:lpstr>An interview with a current Senior Client</vt:lpstr>
      <vt:lpstr>PowerPoint Presentation</vt:lpstr>
      <vt:lpstr>What destinations are on your Bucket List?</vt:lpstr>
      <vt:lpstr>Top 10 Once in a Lifetime Trips</vt:lpstr>
      <vt:lpstr>#1 – Safari South Africa</vt:lpstr>
      <vt:lpstr>#2 Bhutan</vt:lpstr>
      <vt:lpstr>#3 Cross Country USA</vt:lpstr>
      <vt:lpstr>#4 Easter Island, Chile</vt:lpstr>
      <vt:lpstr># 5 Bali, Indonesia</vt:lpstr>
      <vt:lpstr>#6 Heli-skiing</vt:lpstr>
      <vt:lpstr>#7 Iguacu Falls </vt:lpstr>
      <vt:lpstr>#8 Oktoberfest</vt:lpstr>
      <vt:lpstr>#9 Scotland</vt:lpstr>
      <vt:lpstr>#10 Space</vt:lpstr>
      <vt:lpstr>Haynie Travel African Safari 2013</vt:lpstr>
      <vt:lpstr>5 Frugal travel tips</vt:lpstr>
      <vt:lpstr>Budgeting for Travel in your Retirement Years</vt:lpstr>
      <vt:lpstr>PowerPoint Presentation</vt:lpstr>
      <vt:lpstr>PowerPoint Presentation</vt:lpstr>
      <vt:lpstr>PowerPoint Presentation</vt:lpstr>
      <vt:lpstr>Final Thoughts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Pack Your Bags!</dc:title>
  <dc:creator>Shelly Copeland</dc:creator>
  <cp:lastModifiedBy>Shelly Copeland</cp:lastModifiedBy>
  <cp:revision>52</cp:revision>
  <dcterms:created xsi:type="dcterms:W3CDTF">2013-08-06T23:50:32Z</dcterms:created>
  <dcterms:modified xsi:type="dcterms:W3CDTF">2013-08-08T15:59:01Z</dcterms:modified>
</cp:coreProperties>
</file>